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7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1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02.xml" ContentType="application/vnd.openxmlformats-officedocument.presentationml.tags+xml"/>
  <Override PartName="/ppt/notesSlides/notesSlide43.xml" ContentType="application/vnd.openxmlformats-officedocument.presentationml.notesSlide+xml"/>
  <Override PartName="/ppt/tags/tag10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8" r:id="rId3"/>
    <p:sldId id="261" r:id="rId4"/>
    <p:sldId id="289" r:id="rId5"/>
    <p:sldId id="296" r:id="rId6"/>
    <p:sldId id="279" r:id="rId7"/>
    <p:sldId id="282" r:id="rId8"/>
    <p:sldId id="287" r:id="rId9"/>
    <p:sldId id="292" r:id="rId10"/>
    <p:sldId id="283" r:id="rId11"/>
    <p:sldId id="290" r:id="rId12"/>
    <p:sldId id="285" r:id="rId13"/>
    <p:sldId id="288" r:id="rId14"/>
    <p:sldId id="293" r:id="rId15"/>
    <p:sldId id="294" r:id="rId16"/>
    <p:sldId id="284" r:id="rId17"/>
    <p:sldId id="295" r:id="rId18"/>
    <p:sldId id="286" r:id="rId19"/>
    <p:sldId id="280" r:id="rId20"/>
    <p:sldId id="324" r:id="rId21"/>
    <p:sldId id="312" r:id="rId22"/>
    <p:sldId id="299" r:id="rId23"/>
    <p:sldId id="300" r:id="rId24"/>
    <p:sldId id="297" r:id="rId25"/>
    <p:sldId id="302" r:id="rId26"/>
    <p:sldId id="303" r:id="rId27"/>
    <p:sldId id="304" r:id="rId28"/>
    <p:sldId id="305" r:id="rId29"/>
    <p:sldId id="306" r:id="rId30"/>
    <p:sldId id="322" r:id="rId31"/>
    <p:sldId id="307" r:id="rId32"/>
    <p:sldId id="320" r:id="rId33"/>
    <p:sldId id="313" r:id="rId34"/>
    <p:sldId id="308" r:id="rId35"/>
    <p:sldId id="315" r:id="rId36"/>
    <p:sldId id="314" r:id="rId37"/>
    <p:sldId id="309" r:id="rId38"/>
    <p:sldId id="316" r:id="rId39"/>
    <p:sldId id="317" r:id="rId40"/>
    <p:sldId id="310" r:id="rId41"/>
    <p:sldId id="323" r:id="rId42"/>
    <p:sldId id="318" r:id="rId43"/>
    <p:sldId id="319" r:id="rId44"/>
    <p:sldId id="311" r:id="rId45"/>
    <p:sldId id="291" r:id="rId46"/>
    <p:sldId id="301" r:id="rId47"/>
    <p:sldId id="321" r:id="rId48"/>
    <p:sldId id="32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EFFE  Alexandre" initials="HA" lastIdx="1" clrIdx="0">
    <p:extLst>
      <p:ext uri="{19B8F6BF-5375-455C-9EA6-DF929625EA0E}">
        <p15:presenceInfo xmlns:p15="http://schemas.microsoft.com/office/powerpoint/2012/main" userId="S::Alexandre.Heneffe@ulb.be::4c00f5c4-bf6b-423d-9082-10ca2b5cfd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2111" autoAdjust="0"/>
  </p:normalViewPr>
  <p:slideViewPr>
    <p:cSldViewPr snapToGrid="0">
      <p:cViewPr varScale="1">
        <p:scale>
          <a:sx n="78" d="100"/>
          <a:sy n="78" d="100"/>
        </p:scale>
        <p:origin x="19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Plot</a:t>
            </a:r>
          </a:p>
        </c:rich>
      </c:tx>
      <c:layout>
        <c:manualLayout>
          <c:xMode val="edge"/>
          <c:yMode val="edge"/>
          <c:x val="0.46247004273447317"/>
          <c:y val="2.08800645802312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99430417434375"/>
          <c:y val="0.16260363992684854"/>
          <c:w val="0.82634523347788569"/>
          <c:h val="0.7011539386871426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Legend 1</c:v>
                </c:pt>
              </c:strCache>
            </c:strRef>
          </c:tx>
          <c:spPr>
            <a:ln w="2222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06-4159-8CAD-9289AFD49DF8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Legend 2</c:v>
                </c:pt>
              </c:strCache>
            </c:strRef>
          </c:tx>
          <c:spPr>
            <a:ln w="2222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  <a:round/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06-4159-8CAD-9289AFD49DF8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Legend 3</c:v>
                </c:pt>
              </c:strCache>
            </c:strRef>
          </c:tx>
          <c:spPr>
            <a:ln w="2222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  <a:round/>
              </a:ln>
              <a:effectLst/>
            </c:spPr>
          </c:marker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06-4159-8CAD-9289AFD49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032408"/>
        <c:axId val="611033064"/>
      </c:lineChart>
      <c:catAx>
        <c:axId val="611032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BE">
                    <a:latin typeface="Roboto Medium" panose="02000000000000000000" pitchFamily="2" charset="0"/>
                    <a:ea typeface="Roboto Medium" panose="02000000000000000000" pitchFamily="2" charset="0"/>
                  </a:rPr>
                  <a:t>X</a:t>
                </a:r>
                <a:endParaRPr lang="en-US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c:rich>
          </c:tx>
          <c:layout>
            <c:manualLayout>
              <c:xMode val="edge"/>
              <c:yMode val="edge"/>
              <c:x val="0.53404344706515239"/>
              <c:y val="0.90475210540651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033064"/>
        <c:crosses val="autoZero"/>
        <c:auto val="1"/>
        <c:lblAlgn val="ctr"/>
        <c:lblOffset val="100"/>
        <c:noMultiLvlLbl val="0"/>
      </c:catAx>
      <c:valAx>
        <c:axId val="611033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Y</a:t>
                </a:r>
              </a:p>
            </c:rich>
          </c:tx>
          <c:layout>
            <c:manualLayout>
              <c:xMode val="edge"/>
              <c:yMode val="edge"/>
              <c:x val="5.9382658814128304E-2"/>
              <c:y val="0.49698115916692376"/>
            </c:manualLayout>
          </c:layout>
          <c:overlay val="0"/>
          <c:spPr>
            <a:noFill/>
            <a:ln>
              <a:noFill/>
            </a:ln>
            <a:effectLst>
              <a:outerShdw blurRad="50800" dist="50800" dir="5400000" sx="8000" sy="8000" algn="ctr" rotWithShape="0">
                <a:srgbClr val="000000">
                  <a:alpha val="43137"/>
                </a:srgbClr>
              </a:outerShdw>
            </a:effectLst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032408"/>
        <c:crosses val="autoZero"/>
        <c:crossBetween val="between"/>
      </c:valAx>
      <c:spPr>
        <a:noFill/>
        <a:ln w="25400">
          <a:solidFill>
            <a:schemeClr val="tx1">
              <a:lumMod val="50000"/>
              <a:lumOff val="50000"/>
              <a:alpha val="44000"/>
            </a:schemeClr>
          </a:solidFill>
        </a:ln>
        <a:effectLst/>
      </c:spPr>
    </c:plotArea>
    <c:legend>
      <c:legendPos val="r"/>
      <c:layout>
        <c:manualLayout>
          <c:xMode val="edge"/>
          <c:yMode val="edge"/>
          <c:x val="0.7102820221141215"/>
          <c:y val="0.61467270278663377"/>
          <c:w val="0.23194889911798047"/>
          <c:h val="0.211164038938854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F2A2E4-0704-468A-BC01-412A879288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EB858C-BE3B-4222-98D7-F795A5749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37043-2E5E-4C34-91A3-C7AEE9651993}" type="datetimeFigureOut">
              <a:rPr lang="fr-BE" smtClean="0"/>
              <a:t>mardi 31 août 2021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F395A0-3D74-4313-85F0-CD36731BA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537A52-5CA6-465D-BDE8-CC80C17323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0E317-1291-4475-9AA8-D6BD3347E96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61541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300F-95F6-401C-9957-09B9AB89E6F2}" type="datetimeFigureOut">
              <a:rPr lang="fr-BE" smtClean="0"/>
              <a:t>mardi 31 août 2021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6985-BFEF-4FC2-AD83-872406CA53F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14059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Good morning</a:t>
            </a:r>
          </a:p>
          <a:p>
            <a:endParaRPr lang="fr-BE"/>
          </a:p>
          <a:p>
            <a:r>
              <a:rPr lang="fr-BE"/>
              <a:t>Thank you for attending my master thesis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Now we talk about speed-up techniques </a:t>
            </a:r>
          </a:p>
          <a:p>
            <a:endParaRPr lang="fr-BE"/>
          </a:p>
          <a:p>
            <a:r>
              <a:rPr lang="fr-BE"/>
              <a:t>A simple technique is to do a </a:t>
            </a:r>
            <a:r>
              <a:rPr lang="fr-BE" b="1"/>
              <a:t>bidirectional search</a:t>
            </a:r>
          </a:p>
          <a:p>
            <a:r>
              <a:rPr lang="fr-BE"/>
              <a:t>There are then two types of speed-up techniques : </a:t>
            </a:r>
          </a:p>
          <a:p>
            <a:endParaRPr lang="fr-BE"/>
          </a:p>
          <a:p>
            <a:r>
              <a:rPr lang="fr-BE" b="1" u="sng"/>
              <a:t>Hierarchical</a:t>
            </a:r>
            <a:r>
              <a:rPr lang="fr-BE"/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exploits the notion of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hierarchy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 a network. Indeed, some ways of a network can have different a level of importance regarding how likely they are chosen during the search process. (e.g. highways)</a:t>
            </a:r>
          </a:p>
          <a:p>
            <a:endParaRPr lang="fr-BE"/>
          </a:p>
          <a:p>
            <a:r>
              <a:rPr lang="fr-BE" b="1" u="sng"/>
              <a:t>Goal-oriented</a:t>
            </a:r>
            <a:r>
              <a:rPr lang="fr-BE"/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is based on the idea of directing the search towards the destination by increasingly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expanding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the search space</a:t>
            </a:r>
            <a:endParaRPr lang="fr-BE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0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BE"/>
              <a:t>Bidirectional search consists in 2 searches :</a:t>
            </a:r>
          </a:p>
          <a:p>
            <a:pPr marL="171450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forward</a:t>
            </a:r>
            <a:r>
              <a:rPr lang="fr-BE"/>
              <a:t> search in the original graph</a:t>
            </a:r>
          </a:p>
          <a:p>
            <a:pPr marL="171450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backward</a:t>
            </a:r>
            <a:r>
              <a:rPr lang="fr-BE"/>
              <a:t> search in the reverse graph</a:t>
            </a:r>
          </a:p>
          <a:p>
            <a:pPr marL="171450" indent="-171450">
              <a:buFontTx/>
              <a:buChar char="-"/>
            </a:pPr>
            <a:r>
              <a:rPr lang="fr-BE"/>
              <a:t>For each, we keep a </a:t>
            </a:r>
            <a:r>
              <a:rPr lang="fr-BE" b="1"/>
              <a:t>distance label </a:t>
            </a:r>
            <a:r>
              <a:rPr lang="fr-BE"/>
              <a:t>for each node v </a:t>
            </a:r>
          </a:p>
          <a:p>
            <a:pPr marL="0" indent="0">
              <a:buFontTx/>
              <a:buNone/>
            </a:pPr>
            <a:endParaRPr lang="fr-BE"/>
          </a:p>
          <a:p>
            <a:pPr marL="0" indent="0">
              <a:buFontTx/>
              <a:buNone/>
            </a:pPr>
            <a:r>
              <a:rPr lang="fr-BE"/>
              <a:t>For the </a:t>
            </a:r>
            <a:r>
              <a:rPr lang="fr-BE" b="1" u="sng"/>
              <a:t>Stopping condition</a:t>
            </a:r>
            <a:r>
              <a:rPr lang="fr-BE"/>
              <a:t>, we define : </a:t>
            </a:r>
          </a:p>
          <a:p>
            <a:pPr marL="171450" indent="-171450">
              <a:buFontTx/>
              <a:buChar char="-"/>
            </a:pPr>
            <a:r>
              <a:rPr lang="fr-BE" i="1"/>
              <a:t>Mu :</a:t>
            </a:r>
            <a:r>
              <a:rPr lang="fr-BE"/>
              <a:t> the minimal path found so far</a:t>
            </a:r>
          </a:p>
          <a:p>
            <a:pPr marL="171450" indent="-171450">
              <a:buFontTx/>
              <a:buChar char="-"/>
            </a:pPr>
            <a:r>
              <a:rPr lang="fr-BE"/>
              <a:t>During the algo, when an edge </a:t>
            </a:r>
            <a:r>
              <a:rPr lang="fr-BE" b="1"/>
              <a:t>(u,v) </a:t>
            </a:r>
            <a:r>
              <a:rPr lang="fr-BE"/>
              <a:t>is </a:t>
            </a:r>
            <a:r>
              <a:rPr lang="fr-BE" i="1"/>
              <a:t>scanned</a:t>
            </a:r>
            <a:r>
              <a:rPr lang="fr-BE"/>
              <a:t>, that is u is visited in the forward search and v in the backward search, </a:t>
            </a:r>
            <a:r>
              <a:rPr lang="en-US"/>
              <a:t> we update mu if the new label is smaller than mu</a:t>
            </a:r>
          </a:p>
          <a:p>
            <a:pPr marL="171450" indent="-171450">
              <a:buFontTx/>
              <a:buChar char="-"/>
            </a:pPr>
            <a:r>
              <a:rPr lang="en-US"/>
              <a:t>And we </a:t>
            </a:r>
            <a:r>
              <a:rPr lang="en-US" b="1"/>
              <a:t>stop</a:t>
            </a:r>
            <a:r>
              <a:rPr lang="en-US"/>
              <a:t> when the sum of the minimal values in the priority queues is greater than mu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It can be shown that the </a:t>
            </a:r>
            <a:r>
              <a:rPr lang="en-US" b="1" u="sng"/>
              <a:t>search space </a:t>
            </a:r>
            <a:r>
              <a:rPr lang="en-US"/>
              <a:t>of Bidirectional search is divided by 2 compared to that of Dijkstra’s algorithm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014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Now we present ALT, an speed-up technique that we will use extensively in the experiments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We define a </a:t>
            </a:r>
            <a:r>
              <a:rPr lang="fr-BE" b="1" u="sng"/>
              <a:t>potential function </a:t>
            </a:r>
            <a:r>
              <a:rPr lang="fr-BE"/>
              <a:t>as a function that maps vertices to real numbers. It is an </a:t>
            </a:r>
            <a:r>
              <a:rPr lang="fr-BE" b="1"/>
              <a:t>estimation</a:t>
            </a:r>
            <a:r>
              <a:rPr lang="fr-BE"/>
              <a:t> of the actual distance from node v to destination node t, thus a </a:t>
            </a:r>
            <a:r>
              <a:rPr lang="fr-BE" b="1"/>
              <a:t>lower bound</a:t>
            </a:r>
          </a:p>
          <a:p>
            <a:pPr marL="171450" indent="-171450">
              <a:buFontTx/>
              <a:buChar char="-"/>
            </a:pPr>
            <a:r>
              <a:rPr lang="fr-BE"/>
              <a:t>It yields new edge weights </a:t>
            </a:r>
          </a:p>
          <a:p>
            <a:pPr marL="171450" indent="-171450">
              <a:buFontTx/>
              <a:buChar char="-"/>
            </a:pPr>
            <a:r>
              <a:rPr lang="fr-BE"/>
              <a:t>The potential function is said to be </a:t>
            </a:r>
            <a:r>
              <a:rPr lang="fr-BE" b="1"/>
              <a:t>feasible</a:t>
            </a:r>
            <a:r>
              <a:rPr lang="fr-BE"/>
              <a:t> if it yields non negative edge weights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 b="1" u="sng"/>
              <a:t>A* </a:t>
            </a:r>
            <a:r>
              <a:rPr lang="fr-BE"/>
              <a:t>is Dijkstra with such weights. The potential function is an </a:t>
            </a:r>
            <a:r>
              <a:rPr lang="fr-BE" b="1"/>
              <a:t>heuristic</a:t>
            </a:r>
            <a:r>
              <a:rPr lang="fr-BE"/>
              <a:t> that never overestimates the actual distance, that is it is never bigger</a:t>
            </a:r>
          </a:p>
          <a:p>
            <a:pPr marL="171450" indent="-171450">
              <a:buFontTx/>
              <a:buChar char="-"/>
            </a:pPr>
            <a:r>
              <a:rPr lang="fr-BE"/>
              <a:t>In the </a:t>
            </a:r>
            <a:r>
              <a:rPr lang="fr-BE" b="1"/>
              <a:t>worst</a:t>
            </a:r>
            <a:r>
              <a:rPr lang="fr-BE"/>
              <a:t> case, with pi = 0, it is equivalent as running Dijkstra’s algo</a:t>
            </a:r>
          </a:p>
          <a:p>
            <a:pPr marL="171450" indent="-171450">
              <a:buFontTx/>
              <a:buChar char="-"/>
            </a:pPr>
            <a:r>
              <a:rPr lang="fr-BE"/>
              <a:t>In the </a:t>
            </a:r>
            <a:r>
              <a:rPr lang="fr-BE" b="1"/>
              <a:t>best</a:t>
            </a:r>
            <a:r>
              <a:rPr lang="fr-BE"/>
              <a:t> case,  the heuristic is equal to the real distance, </a:t>
            </a:r>
            <a:r>
              <a:rPr lang="fr-BE" b="1"/>
              <a:t>only edges </a:t>
            </a:r>
            <a:r>
              <a:rPr lang="fr-BE"/>
              <a:t>from the shortest path will be selected</a:t>
            </a:r>
          </a:p>
        </p:txBody>
      </p:sp>
    </p:spTree>
    <p:extLst>
      <p:ext uri="{BB962C8B-B14F-4D97-AF65-F5344CB8AC3E}">
        <p14:creationId xmlns:p14="http://schemas.microsoft.com/office/powerpoint/2010/main" val="4713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We can </a:t>
            </a:r>
            <a:r>
              <a:rPr lang="fr-BE" b="1"/>
              <a:t>select</a:t>
            </a:r>
            <a:r>
              <a:rPr lang="fr-BE"/>
              <a:t> a set of k vertices called </a:t>
            </a:r>
            <a:r>
              <a:rPr lang="fr-BE" b="1"/>
              <a:t>landmarks</a:t>
            </a:r>
            <a:r>
              <a:rPr lang="fr-BE"/>
              <a:t> and pre-compute all distance to and from all vertices in a preprocessing phase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It can be shown that those landmarks define a </a:t>
            </a:r>
            <a:r>
              <a:rPr lang="fr-BE" b="1"/>
              <a:t>feasible</a:t>
            </a:r>
            <a:r>
              <a:rPr lang="fr-BE"/>
              <a:t> potential function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Then, from those distances, we can define 2 </a:t>
            </a:r>
            <a:r>
              <a:rPr lang="fr-BE" b="1"/>
              <a:t>independent triangle inequalities</a:t>
            </a:r>
            <a:r>
              <a:rPr lang="fr-BE"/>
              <a:t>,. They are lower bounds on the actual distance of any node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tightest</a:t>
            </a:r>
            <a:r>
              <a:rPr lang="fr-BE"/>
              <a:t> the lower bound, the </a:t>
            </a:r>
            <a:r>
              <a:rPr lang="fr-BE" b="1"/>
              <a:t>better</a:t>
            </a:r>
            <a:r>
              <a:rPr lang="fr-BE"/>
              <a:t> as the search space reduces.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Intuitively, given the triangle inequalities, landmarks should appear </a:t>
            </a:r>
            <a:r>
              <a:rPr lang="fr-BE" b="1"/>
              <a:t>before</a:t>
            </a:r>
            <a:r>
              <a:rPr lang="fr-BE"/>
              <a:t> or </a:t>
            </a:r>
            <a:r>
              <a:rPr lang="fr-BE" b="1"/>
              <a:t>after</a:t>
            </a:r>
            <a:r>
              <a:rPr lang="fr-BE"/>
              <a:t> each node, thus the </a:t>
            </a:r>
            <a:r>
              <a:rPr lang="fr-BE" b="1"/>
              <a:t>best</a:t>
            </a:r>
            <a:r>
              <a:rPr lang="fr-BE"/>
              <a:t> is at the </a:t>
            </a:r>
            <a:r>
              <a:rPr lang="fr-BE" b="1"/>
              <a:t>borders</a:t>
            </a:r>
          </a:p>
          <a:p>
            <a:pPr marL="171450" indent="-171450">
              <a:buFontTx/>
              <a:buChar char="-"/>
            </a:pPr>
            <a:endParaRPr lang="fr-BE" b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/>
              <a:t>Note that selecting k optimal landmarks is known to be a </a:t>
            </a:r>
            <a:r>
              <a:rPr lang="fr-BE" b="1"/>
              <a:t>NP hard </a:t>
            </a:r>
            <a:r>
              <a:rPr lang="fr-BE"/>
              <a:t>problem</a:t>
            </a:r>
            <a:endParaRPr lang="fr-BE" b="1"/>
          </a:p>
          <a:p>
            <a:pPr marL="171450" indent="-171450">
              <a:buFontTx/>
              <a:buChar char="-"/>
            </a:pPr>
            <a:endParaRPr lang="fr-BE" b="1"/>
          </a:p>
          <a:p>
            <a:pPr marL="171450" indent="-171450">
              <a:buFontTx/>
              <a:buChar char="-"/>
            </a:pPr>
            <a:r>
              <a:rPr lang="fr-BE"/>
              <a:t>There are </a:t>
            </a:r>
            <a:r>
              <a:rPr lang="fr-BE" b="1"/>
              <a:t>3</a:t>
            </a:r>
            <a:r>
              <a:rPr lang="fr-BE"/>
              <a:t> main techniques to select landmarks : 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Random</a:t>
            </a:r>
            <a:r>
              <a:rPr lang="fr-BE"/>
              <a:t> : select k landmarks randomly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Farthest</a:t>
            </a:r>
            <a:r>
              <a:rPr lang="fr-BE"/>
              <a:t> : start from a center node and go to the farthest node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Planar</a:t>
            </a:r>
            <a:r>
              <a:rPr lang="fr-BE"/>
              <a:t> : split the map in k equivalent regions, then pick the farthest node from the center for each region</a:t>
            </a:r>
            <a:r>
              <a:rPr lang="en-US"/>
              <a:t>s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940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There exists a lot of </a:t>
            </a:r>
            <a:r>
              <a:rPr lang="fr-BE" b="1"/>
              <a:t>other speed-up techniques</a:t>
            </a:r>
            <a:r>
              <a:rPr lang="fr-BE"/>
              <a:t>.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For example, we have </a:t>
            </a:r>
            <a:r>
              <a:rPr lang="en-US" b="1"/>
              <a:t>combinations</a:t>
            </a:r>
            <a:r>
              <a:rPr lang="en-US"/>
              <a:t> of speed-up techniques such as REAL (REACH + ALT), </a:t>
            </a:r>
            <a:r>
              <a:rPr lang="en-US" b="1"/>
              <a:t>mixing hierarchical aspect with directed search</a:t>
            </a:r>
          </a:p>
          <a:p>
            <a:pPr marL="171450" indent="-171450">
              <a:buFontTx/>
              <a:buChar char="-"/>
            </a:pPr>
            <a:endParaRPr lang="en-US" b="1"/>
          </a:p>
          <a:p>
            <a:pPr marL="171450" indent="-171450">
              <a:buFontTx/>
              <a:buChar char="-"/>
            </a:pPr>
            <a:r>
              <a:rPr lang="en-US" b="1"/>
              <a:t>Bidirectional</a:t>
            </a:r>
            <a:r>
              <a:rPr lang="en-US"/>
              <a:t> search can be combined with a lot of techniques as it only requires a reverse graph. </a:t>
            </a:r>
          </a:p>
        </p:txBody>
      </p:sp>
    </p:spTree>
    <p:extLst>
      <p:ext uri="{BB962C8B-B14F-4D97-AF65-F5344CB8AC3E}">
        <p14:creationId xmlns:p14="http://schemas.microsoft.com/office/powerpoint/2010/main" val="26948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b="1" u="sng"/>
              <a:t>Intermodal routing </a:t>
            </a:r>
            <a:r>
              <a:rPr lang="fr-BE"/>
              <a:t>consists in mixing several modes of transportation using a single data structure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From a </a:t>
            </a:r>
            <a:r>
              <a:rPr lang="fr-BE" b="1"/>
              <a:t>functional</a:t>
            </a:r>
            <a:r>
              <a:rPr lang="fr-BE"/>
              <a:t> point of view, a multimodal network can be classified into 2 modes : 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private</a:t>
            </a:r>
            <a:r>
              <a:rPr lang="fr-BE"/>
              <a:t> such as foot, bike and cars </a:t>
            </a:r>
          </a:p>
          <a:p>
            <a:pPr marL="628650" lvl="1" indent="-171450">
              <a:buFontTx/>
              <a:buChar char="-"/>
            </a:pPr>
            <a:r>
              <a:rPr lang="fr-BE"/>
              <a:t>and </a:t>
            </a:r>
            <a:r>
              <a:rPr lang="fr-BE" b="1"/>
              <a:t>public</a:t>
            </a:r>
            <a:r>
              <a:rPr lang="fr-BE"/>
              <a:t>, which can be divided in </a:t>
            </a:r>
            <a:r>
              <a:rPr lang="fr-BE" b="1"/>
              <a:t>3</a:t>
            </a:r>
            <a:r>
              <a:rPr lang="fr-BE"/>
              <a:t> categories : 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085850" lvl="2" indent="-171450">
              <a:buFontTx/>
              <a:buChar char="-"/>
            </a:pPr>
            <a:r>
              <a:rPr lang="fr-BE" b="1" u="sng"/>
              <a:t>Free-floating service </a:t>
            </a:r>
            <a:r>
              <a:rPr lang="fr-BE"/>
              <a:t>: the means of transport are available to the public everywhere in the city</a:t>
            </a:r>
          </a:p>
          <a:p>
            <a:pPr marL="1085850" lvl="2" indent="-171450">
              <a:buFontTx/>
              <a:buChar char="-"/>
            </a:pPr>
            <a:endParaRPr lang="fr-BE"/>
          </a:p>
          <a:p>
            <a:pPr marL="1085850" lvl="2" indent="-171450">
              <a:buFontTx/>
              <a:buChar char="-"/>
            </a:pPr>
            <a:r>
              <a:rPr lang="fr-BE" b="1" u="sng"/>
              <a:t>Stations</a:t>
            </a:r>
            <a:r>
              <a:rPr lang="fr-BE"/>
              <a:t> : A user can take a bike in a station then leave it in another station. </a:t>
            </a:r>
          </a:p>
          <a:p>
            <a:pPr marL="1085850" lvl="2" indent="-171450">
              <a:buFontTx/>
              <a:buChar char="-"/>
            </a:pPr>
            <a:endParaRPr lang="fr-BE"/>
          </a:p>
          <a:p>
            <a:pPr marL="1085850" lvl="2" indent="-171450">
              <a:buFontTx/>
              <a:buChar char="-"/>
            </a:pPr>
            <a:r>
              <a:rPr lang="fr-BE" b="1" u="sng"/>
              <a:t>Public transportation </a:t>
            </a:r>
            <a:r>
              <a:rPr lang="fr-BE"/>
              <a:t>: managed on a schedule and operated on predefined routes separated by stops where users can embark or disembark</a:t>
            </a:r>
          </a:p>
          <a:p>
            <a:pPr marL="1085850" lvl="2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 b="1" u="sng"/>
              <a:t>Scheduling : </a:t>
            </a:r>
          </a:p>
          <a:p>
            <a:pPr marL="171450" lvl="0" indent="-171450">
              <a:buFontTx/>
              <a:buChar char="-"/>
            </a:pPr>
            <a:r>
              <a:rPr lang="fr-BE"/>
              <a:t>When applying the shortest path problem to multimodal graphs, we must pay attention to the ordering. For example, if a user chooses to take his personal car during a certain amount of time, then switch to a bike, he cannot use his car again later. </a:t>
            </a:r>
          </a:p>
        </p:txBody>
      </p:sp>
    </p:spTree>
    <p:extLst>
      <p:ext uri="{BB962C8B-B14F-4D97-AF65-F5344CB8AC3E}">
        <p14:creationId xmlns:p14="http://schemas.microsoft.com/office/powerpoint/2010/main" val="383070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simple way </a:t>
            </a:r>
            <a:r>
              <a:rPr lang="fr-BE"/>
              <a:t>of modeling multimodal networks that we find in the litterature is to create </a:t>
            </a:r>
            <a:r>
              <a:rPr lang="fr-BE" b="1"/>
              <a:t>different layers</a:t>
            </a:r>
          </a:p>
          <a:p>
            <a:pPr marL="171450" indent="-171450">
              <a:buFontTx/>
              <a:buChar char="-"/>
            </a:pPr>
            <a:endParaRPr lang="fr-BE" b="1"/>
          </a:p>
          <a:p>
            <a:pPr marL="171450" indent="-171450">
              <a:buFontTx/>
              <a:buChar char="-"/>
            </a:pPr>
            <a:r>
              <a:rPr lang="fr-BE"/>
              <a:t>First, a </a:t>
            </a:r>
            <a:r>
              <a:rPr lang="fr-BE" b="1"/>
              <a:t>base</a:t>
            </a:r>
            <a:r>
              <a:rPr lang="fr-BE"/>
              <a:t> layer where we can freely travel </a:t>
            </a:r>
            <a:r>
              <a:rPr lang="fr-BE" b="1"/>
              <a:t>without constraint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N </a:t>
            </a:r>
            <a:r>
              <a:rPr lang="fr-BE" b="1"/>
              <a:t>additionnal layers </a:t>
            </a:r>
            <a:r>
              <a:rPr lang="fr-BE"/>
              <a:t>and then we add </a:t>
            </a:r>
            <a:r>
              <a:rPr lang="fr-BE" b="1" u="sng"/>
              <a:t>transition</a:t>
            </a:r>
            <a:r>
              <a:rPr lang="fr-BE"/>
              <a:t> edges.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forward</a:t>
            </a:r>
            <a:r>
              <a:rPr lang="fr-BE"/>
              <a:t> edge starts in the base layer and ends in another layer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backward</a:t>
            </a:r>
            <a:r>
              <a:rPr lang="fr-BE"/>
              <a:t> which is the inverse : </a:t>
            </a:r>
            <a:r>
              <a:rPr lang="fr-BE" i="1"/>
              <a:t>edge starts in a layer and ends in the base layer</a:t>
            </a:r>
          </a:p>
        </p:txBody>
      </p:sp>
    </p:spTree>
    <p:extLst>
      <p:ext uri="{BB962C8B-B14F-4D97-AF65-F5344CB8AC3E}">
        <p14:creationId xmlns:p14="http://schemas.microsoft.com/office/powerpoint/2010/main" val="577409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To model </a:t>
            </a:r>
            <a:r>
              <a:rPr lang="fr-BE" b="1"/>
              <a:t>user preferences</a:t>
            </a:r>
            <a:r>
              <a:rPr lang="fr-BE"/>
              <a:t>, we have </a:t>
            </a:r>
            <a:r>
              <a:rPr lang="fr-BE" b="1"/>
              <a:t>2</a:t>
            </a:r>
            <a:r>
              <a:rPr lang="fr-BE"/>
              <a:t> different </a:t>
            </a:r>
            <a:r>
              <a:rPr lang="fr-BE" u="sng"/>
              <a:t>approaches</a:t>
            </a:r>
            <a:r>
              <a:rPr lang="fr-BE"/>
              <a:t> :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scalarized</a:t>
            </a:r>
            <a:r>
              <a:rPr lang="fr-BE"/>
              <a:t> model: the </a:t>
            </a:r>
            <a:r>
              <a:rPr lang="fr-BE" b="1"/>
              <a:t>weighted sum </a:t>
            </a:r>
            <a:r>
              <a:rPr lang="fr-BE"/>
              <a:t>with a variable c which represents the user preference coefficient. </a:t>
            </a:r>
          </a:p>
          <a:p>
            <a:pPr marL="457200" lvl="1" indent="0">
              <a:buFontTx/>
              <a:buNone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The </a:t>
            </a:r>
            <a:r>
              <a:rPr lang="fr-BE" b="1" u="sng"/>
              <a:t>edge costs </a:t>
            </a:r>
            <a:r>
              <a:rPr lang="fr-BE"/>
              <a:t>can be 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time independent </a:t>
            </a:r>
            <a:r>
              <a:rPr lang="fr-BE"/>
              <a:t>(static costs), 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time dependent </a:t>
            </a:r>
            <a:r>
              <a:rPr lang="fr-BE"/>
              <a:t>(varying through time based on past events)</a:t>
            </a:r>
          </a:p>
          <a:p>
            <a:pPr marL="628650" lvl="1" indent="-171450">
              <a:buFontTx/>
              <a:buChar char="-"/>
            </a:pPr>
            <a:r>
              <a:rPr lang="fr-BE"/>
              <a:t>or </a:t>
            </a:r>
            <a:r>
              <a:rPr lang="fr-BE" b="1"/>
              <a:t>stochastic</a:t>
            </a:r>
            <a:r>
              <a:rPr lang="fr-BE"/>
              <a:t> : varying based on past events and real-time events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Considering time independent edge costs, we can have </a:t>
            </a:r>
            <a:r>
              <a:rPr lang="fr-BE" b="1" u="sng"/>
              <a:t>3 main metrics</a:t>
            </a:r>
            <a:r>
              <a:rPr lang="fr-BE"/>
              <a:t>: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Time</a:t>
            </a:r>
            <a:r>
              <a:rPr lang="fr-BE"/>
              <a:t> (using the geographical distance), 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price</a:t>
            </a:r>
            <a:r>
              <a:rPr lang="fr-BE"/>
              <a:t> (average fuel price and average gas consumption of a car)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Ecological impact </a:t>
            </a:r>
            <a:r>
              <a:rPr lang="fr-BE"/>
              <a:t>: hard to quantify, ex : amount of damaging éléments rejected by a heat engine such as carbon dioxyde, carbon monoxide, particles, …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/>
              <a:t>Then, we have the </a:t>
            </a:r>
            <a:r>
              <a:rPr lang="fr-BE" b="1"/>
              <a:t>second model :  multi-objective</a:t>
            </a:r>
            <a:r>
              <a:rPr lang="fr-BE"/>
              <a:t> optimization : minimizing an objective function given a set of feasible solutions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Considering the </a:t>
            </a:r>
            <a:r>
              <a:rPr lang="fr-BE" b="1"/>
              <a:t>applicability</a:t>
            </a:r>
            <a:r>
              <a:rPr lang="fr-BE"/>
              <a:t>, we can either use a </a:t>
            </a:r>
            <a:r>
              <a:rPr lang="fr-BE" b="1"/>
              <a:t>label correcting algorithm </a:t>
            </a:r>
            <a:r>
              <a:rPr lang="fr-BE"/>
              <a:t>(a multi-criteria model version of Dijkstra) or simply </a:t>
            </a:r>
            <a:r>
              <a:rPr lang="fr-BE" b="1"/>
              <a:t>Dijkstra, and its variants </a:t>
            </a:r>
            <a:r>
              <a:rPr lang="fr-BE"/>
              <a:t>with weighted sums as edge weights</a:t>
            </a:r>
          </a:p>
        </p:txBody>
      </p:sp>
    </p:spTree>
    <p:extLst>
      <p:ext uri="{BB962C8B-B14F-4D97-AF65-F5344CB8AC3E}">
        <p14:creationId xmlns:p14="http://schemas.microsoft.com/office/powerpoint/2010/main" val="2023915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To get </a:t>
            </a:r>
            <a:r>
              <a:rPr lang="fr-BE" b="1"/>
              <a:t>real data of road networks </a:t>
            </a:r>
            <a:r>
              <a:rPr lang="fr-BE"/>
              <a:t>of Belgium, have the following process : </a:t>
            </a:r>
          </a:p>
          <a:p>
            <a:endParaRPr lang="fr-B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/>
              <a:t>We provide </a:t>
            </a:r>
            <a:r>
              <a:rPr lang="fr-BE" b="1"/>
              <a:t>geographic region </a:t>
            </a:r>
            <a:r>
              <a:rPr lang="fr-BE"/>
              <a:t>in the form of a </a:t>
            </a:r>
            <a:r>
              <a:rPr lang="fr-BE" b="1"/>
              <a:t>bounding box with 4 coordinates</a:t>
            </a:r>
            <a:r>
              <a:rPr lang="fr-BE"/>
              <a:t>, as well as </a:t>
            </a:r>
            <a:r>
              <a:rPr lang="fr-BE" b="1"/>
              <a:t>road types to GraphFromOSM, a</a:t>
            </a:r>
            <a:r>
              <a:rPr lang="fr-BE"/>
              <a:t> javascript library that will requests </a:t>
            </a:r>
            <a:r>
              <a:rPr lang="fr-BE" b="1"/>
              <a:t>OpenStreetMap</a:t>
            </a:r>
            <a:r>
              <a:rPr lang="fr-BE"/>
              <a:t> database via an </a:t>
            </a:r>
            <a:r>
              <a:rPr lang="fr-BE" b="1"/>
              <a:t>API</a:t>
            </a:r>
            <a:r>
              <a:rPr lang="fr-BE"/>
              <a:t> and return a graph-structured </a:t>
            </a:r>
            <a:r>
              <a:rPr lang="fr-BE" b="1"/>
              <a:t>GeoJSON</a:t>
            </a:r>
            <a:r>
              <a:rPr lang="fr-BE"/>
              <a:t> file</a:t>
            </a:r>
            <a:endParaRPr lang="fr-BE" b="1"/>
          </a:p>
          <a:p>
            <a:pPr marL="171450" indent="-171450">
              <a:buFontTx/>
              <a:buChar char="-"/>
            </a:pPr>
            <a:endParaRPr lang="fr-BE" b="1"/>
          </a:p>
          <a:p>
            <a:pPr marL="171450" indent="-171450">
              <a:buFontTx/>
              <a:buChar char="-"/>
            </a:pPr>
            <a:r>
              <a:rPr lang="fr-BE"/>
              <a:t>The file is composed of </a:t>
            </a:r>
            <a:r>
              <a:rPr lang="fr-BE" b="1" u="sng"/>
              <a:t>Points</a:t>
            </a:r>
            <a:r>
              <a:rPr lang="fr-BE"/>
              <a:t> : latitude and longitude and ID</a:t>
            </a:r>
          </a:p>
          <a:p>
            <a:pPr marL="171450" indent="-171450">
              <a:buFontTx/>
              <a:buChar char="-"/>
            </a:pPr>
            <a:r>
              <a:rPr lang="fr-BE"/>
              <a:t>And </a:t>
            </a:r>
            <a:r>
              <a:rPr lang="fr-BE" b="1" u="sng"/>
              <a:t>LineStrings</a:t>
            </a:r>
            <a:r>
              <a:rPr lang="fr-BE"/>
              <a:t> : source node ID, destination nde ID and a list of intermediate geogarphic coords consituting an edge</a:t>
            </a:r>
          </a:p>
        </p:txBody>
      </p:sp>
    </p:spTree>
    <p:extLst>
      <p:ext uri="{BB962C8B-B14F-4D97-AF65-F5344CB8AC3E}">
        <p14:creationId xmlns:p14="http://schemas.microsoft.com/office/powerpoint/2010/main" val="76464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TODO : ajouter animation pour transition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0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Then, we </a:t>
            </a:r>
            <a:r>
              <a:rPr lang="fr-BE" b="1"/>
              <a:t>parse</a:t>
            </a:r>
            <a:r>
              <a:rPr lang="fr-BE"/>
              <a:t> the file and create an </a:t>
            </a:r>
            <a:r>
              <a:rPr lang="fr-BE" b="1"/>
              <a:t>adjacency list </a:t>
            </a:r>
            <a:r>
              <a:rPr lang="fr-BE"/>
              <a:t>composed of </a:t>
            </a:r>
            <a:r>
              <a:rPr lang="fr-BE" b="1"/>
              <a:t>keys</a:t>
            </a:r>
            <a:r>
              <a:rPr lang="fr-BE"/>
              <a:t> (nodes Ids) and </a:t>
            </a:r>
            <a:r>
              <a:rPr lang="fr-BE" b="1"/>
              <a:t>values</a:t>
            </a:r>
            <a:r>
              <a:rPr lang="fr-BE"/>
              <a:t> : list of Edges pairs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 u="sng"/>
              <a:t>Edge weights </a:t>
            </a:r>
            <a:r>
              <a:rPr lang="fr-BE"/>
              <a:t>are set to the </a:t>
            </a:r>
            <a:r>
              <a:rPr lang="fr-BE" b="1"/>
              <a:t>traversal time </a:t>
            </a:r>
            <a:r>
              <a:rPr lang="fr-BE"/>
              <a:t>computed using haversine distance (between 2 </a:t>
            </a:r>
            <a:r>
              <a:rPr lang="fr-BE" b="1"/>
              <a:t>geographic coordinates </a:t>
            </a:r>
            <a:r>
              <a:rPr lang="fr-BE"/>
              <a:t>on Earth)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Then, we </a:t>
            </a:r>
            <a:r>
              <a:rPr lang="fr-BE" b="1"/>
              <a:t>preprocess</a:t>
            </a:r>
            <a:r>
              <a:rPr lang="fr-BE"/>
              <a:t> the data: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If there are </a:t>
            </a:r>
            <a:r>
              <a:rPr lang="fr-BE" b="1"/>
              <a:t>parallel edges</a:t>
            </a:r>
            <a:r>
              <a:rPr lang="fr-BE"/>
              <a:t>, we keep the smallest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We avoid </a:t>
            </a:r>
            <a:r>
              <a:rPr lang="fr-BE" b="1"/>
              <a:t>loop edges</a:t>
            </a:r>
          </a:p>
          <a:p>
            <a:pPr marL="628650" lvl="1" indent="-171450">
              <a:buFontTx/>
              <a:buChar char="-"/>
            </a:pPr>
            <a:endParaRPr lang="fr-BE" b="1"/>
          </a:p>
          <a:p>
            <a:pPr marL="628650" lvl="1" indent="-171450">
              <a:buFontTx/>
              <a:buChar char="-"/>
            </a:pPr>
            <a:r>
              <a:rPr lang="fr-BE"/>
              <a:t>We transform the graph to a </a:t>
            </a:r>
            <a:r>
              <a:rPr lang="fr-BE" b="1"/>
              <a:t>strongly connected </a:t>
            </a:r>
            <a:r>
              <a:rPr lang="fr-BE"/>
              <a:t>graph, =&gt; each node is </a:t>
            </a:r>
            <a:r>
              <a:rPr lang="fr-BE" b="1"/>
              <a:t>reachable</a:t>
            </a:r>
            <a:r>
              <a:rPr lang="fr-BE"/>
              <a:t> from any node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4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These are all the networks we will use during our experiments, of </a:t>
            </a:r>
            <a:r>
              <a:rPr lang="fr-BE" b="1" u="sng"/>
              <a:t>increasing size</a:t>
            </a:r>
          </a:p>
          <a:p>
            <a:endParaRPr lang="fr-BE" b="1" u="sng"/>
          </a:p>
          <a:p>
            <a:r>
              <a:rPr lang="fr-BE" b="0" u="none"/>
              <a:t>- The biggest graph has nearly </a:t>
            </a:r>
            <a:r>
              <a:rPr lang="fr-BE" b="1" u="none"/>
              <a:t>1 million </a:t>
            </a:r>
            <a:r>
              <a:rPr lang="fr-BE" b="0" u="none"/>
              <a:t>edges</a:t>
            </a:r>
            <a:endParaRPr lang="en-US" b="0" u="none"/>
          </a:p>
        </p:txBody>
      </p:sp>
    </p:spTree>
    <p:extLst>
      <p:ext uri="{BB962C8B-B14F-4D97-AF65-F5344CB8AC3E}">
        <p14:creationId xmlns:p14="http://schemas.microsoft.com/office/powerpoint/2010/main" val="194356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These are the </a:t>
            </a:r>
            <a:r>
              <a:rPr lang="fr-BE" b="1" u="sng"/>
              <a:t>metrics</a:t>
            </a:r>
            <a:r>
              <a:rPr lang="fr-BE"/>
              <a:t> we will analyse during the experiments : </a:t>
            </a:r>
          </a:p>
          <a:p>
            <a:pPr marL="0" indent="0">
              <a:buFontTx/>
              <a:buNone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In the </a:t>
            </a:r>
            <a:r>
              <a:rPr lang="fr-BE" b="1"/>
              <a:t>Y</a:t>
            </a:r>
            <a:r>
              <a:rPr lang="fr-BE"/>
              <a:t> axis, we will have those metrics :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The average query time in seconds, </a:t>
            </a:r>
          </a:p>
          <a:p>
            <a:pPr marL="628650" lvl="1" indent="-171450">
              <a:buFontTx/>
              <a:buChar char="-"/>
            </a:pPr>
            <a:r>
              <a:rPr lang="fr-BE"/>
              <a:t>…</a:t>
            </a:r>
          </a:p>
          <a:p>
            <a:pPr marL="628650" lvl="1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maximal average lower bound </a:t>
            </a:r>
            <a:r>
              <a:rPr lang="fr-BE"/>
              <a:t>of ALT : for each node we get the tighest lower bound to the distance to the destination node then we average it over all s-t pairs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/>
              <a:t>In the </a:t>
            </a:r>
            <a:r>
              <a:rPr lang="fr-BE" b="1"/>
              <a:t>X</a:t>
            </a:r>
            <a:r>
              <a:rPr lang="fr-BE"/>
              <a:t> axis, we have the number of nodes, so the different graphs we saw in the previous slide</a:t>
            </a:r>
          </a:p>
          <a:p>
            <a:pPr marL="171450" lvl="0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- First, we conduct some experiments on </a:t>
            </a:r>
            <a:r>
              <a:rPr lang="fr-BE" b="1"/>
              <a:t>single-modal networks </a:t>
            </a:r>
          </a:p>
          <a:p>
            <a:r>
              <a:rPr lang="fr-BE"/>
              <a:t>=&gt; I will </a:t>
            </a:r>
            <a:r>
              <a:rPr lang="fr-BE" b="1"/>
              <a:t>quickly</a:t>
            </a:r>
            <a:r>
              <a:rPr lang="fr-BE"/>
              <a:t> go through them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Each </a:t>
            </a:r>
            <a:r>
              <a:rPr lang="fr-BE" b="1"/>
              <a:t>benchmark</a:t>
            </a:r>
            <a:r>
              <a:rPr lang="fr-BE"/>
              <a:t> is averaged over 100 s-t paths</a:t>
            </a:r>
          </a:p>
          <a:p>
            <a:pPr marL="0" indent="0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3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Theoretically, we might </a:t>
            </a:r>
            <a:r>
              <a:rPr lang="fr-BE" b="1"/>
              <a:t>expect</a:t>
            </a:r>
            <a:r>
              <a:rPr lang="fr-BE"/>
              <a:t> fibonacci heap to perform the </a:t>
            </a:r>
            <a:r>
              <a:rPr lang="fr-BE" b="1"/>
              <a:t>best</a:t>
            </a:r>
            <a:r>
              <a:rPr lang="fr-BE"/>
              <a:t>, but in </a:t>
            </a:r>
            <a:r>
              <a:rPr lang="fr-BE" b="1"/>
              <a:t>practice</a:t>
            </a:r>
            <a:r>
              <a:rPr lang="fr-BE"/>
              <a:t>, it is </a:t>
            </a:r>
            <a:r>
              <a:rPr lang="fr-BE" b="1"/>
              <a:t>worse</a:t>
            </a:r>
            <a:r>
              <a:rPr lang="fr-BE"/>
              <a:t>. </a:t>
            </a:r>
          </a:p>
          <a:p>
            <a:pPr marL="628650" lvl="1" indent="-171450">
              <a:buFontTx/>
              <a:buChar char="-"/>
            </a:pPr>
            <a:r>
              <a:rPr lang="fr-BE"/>
              <a:t>Indeed, </a:t>
            </a:r>
            <a:r>
              <a:rPr lang="fr-BE" b="1"/>
              <a:t>internally</a:t>
            </a:r>
            <a:r>
              <a:rPr lang="fr-BE"/>
              <a:t> Fibonacci heap require manipulation of </a:t>
            </a:r>
            <a:r>
              <a:rPr lang="fr-BE" b="1"/>
              <a:t>4 different pointers</a:t>
            </a:r>
            <a:r>
              <a:rPr lang="fr-BE"/>
              <a:t>, whereas other structures need only </a:t>
            </a:r>
            <a:r>
              <a:rPr lang="fr-BE" b="1"/>
              <a:t>2 or 3</a:t>
            </a:r>
            <a:r>
              <a:rPr lang="fr-BE"/>
              <a:t>. 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 b="1"/>
              <a:t>Binary</a:t>
            </a:r>
            <a:r>
              <a:rPr lang="fr-BE"/>
              <a:t> heap seems to yield the </a:t>
            </a:r>
            <a:r>
              <a:rPr lang="fr-BE" b="1"/>
              <a:t>best</a:t>
            </a:r>
            <a:r>
              <a:rPr lang="fr-BE"/>
              <a:t> performance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average search space and relaxed space share the </a:t>
            </a:r>
            <a:r>
              <a:rPr lang="fr-BE" b="1"/>
              <a:t>same behaviour </a:t>
            </a:r>
          </a:p>
        </p:txBody>
      </p:sp>
    </p:spTree>
    <p:extLst>
      <p:ext uri="{BB962C8B-B14F-4D97-AF65-F5344CB8AC3E}">
        <p14:creationId xmlns:p14="http://schemas.microsoft.com/office/powerpoint/2010/main" val="1546678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In the </a:t>
            </a:r>
            <a:r>
              <a:rPr lang="fr-BE" b="1" u="sng"/>
              <a:t>second experiment</a:t>
            </a:r>
            <a:r>
              <a:rPr lang="fr-BE"/>
              <a:t>, we test 3 different </a:t>
            </a:r>
            <a:r>
              <a:rPr lang="fr-BE" b="1"/>
              <a:t>heuristics</a:t>
            </a:r>
            <a:r>
              <a:rPr lang="fr-BE"/>
              <a:t> for A* : Euclidean distance, manhattan distance and octile distance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Octile : https://www.movingai.com/astar.html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en-US"/>
              <a:t>Manhattan distance gives slightly </a:t>
            </a:r>
            <a:r>
              <a:rPr lang="en-US" b="1"/>
              <a:t>worse</a:t>
            </a:r>
            <a:r>
              <a:rPr lang="en-US"/>
              <a:t> results, while the two others are similar</a:t>
            </a:r>
          </a:p>
          <a:p>
            <a:pPr marL="628650" lvl="1" indent="-171450">
              <a:buFontTx/>
              <a:buChar char="-"/>
            </a:pPr>
            <a:r>
              <a:rPr lang="en-US"/>
              <a:t>Reason : </a:t>
            </a:r>
            <a:r>
              <a:rPr lang="en-US" b="1"/>
              <a:t>Euclidean</a:t>
            </a:r>
            <a:r>
              <a:rPr lang="en-US"/>
              <a:t> distance is composed of </a:t>
            </a:r>
            <a:r>
              <a:rPr lang="en-US" b="1"/>
              <a:t>1 haversine </a:t>
            </a:r>
            <a:r>
              <a:rPr lang="en-US"/>
              <a:t>computation, whist </a:t>
            </a:r>
            <a:r>
              <a:rPr lang="en-US" b="1"/>
              <a:t>Manhattan</a:t>
            </a:r>
            <a:r>
              <a:rPr lang="en-US"/>
              <a:t> need </a:t>
            </a:r>
            <a:r>
              <a:rPr lang="en-US" b="1"/>
              <a:t>2 haversine </a:t>
            </a:r>
            <a:r>
              <a:rPr lang="en-US"/>
              <a:t>computations to have the length in kilometers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/>
              <a:t>We keep </a:t>
            </a:r>
            <a:r>
              <a:rPr lang="en-US" b="1"/>
              <a:t>Euclidean</a:t>
            </a:r>
            <a:r>
              <a:rPr lang="en-US"/>
              <a:t> distance for the rest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2517485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The </a:t>
            </a:r>
            <a:r>
              <a:rPr lang="fr-BE" b="1" u="sng"/>
              <a:t>third experiment </a:t>
            </a:r>
            <a:r>
              <a:rPr lang="fr-BE"/>
              <a:t>test 3 </a:t>
            </a:r>
            <a:r>
              <a:rPr lang="fr-BE" b="1"/>
              <a:t>landmarks sélections </a:t>
            </a:r>
            <a:r>
              <a:rPr lang="fr-BE"/>
              <a:t>for ALT preprocessing : </a:t>
            </a:r>
            <a:r>
              <a:rPr lang="en-US"/>
              <a:t> random, farthest and planar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In </a:t>
            </a:r>
            <a:r>
              <a:rPr lang="en-US" b="1"/>
              <a:t>smaller</a:t>
            </a:r>
            <a:r>
              <a:rPr lang="en-US"/>
              <a:t> graphs, the difference in terms of average query time is negligible, but when we transition to </a:t>
            </a:r>
            <a:r>
              <a:rPr lang="en-US" b="1"/>
              <a:t>bigger</a:t>
            </a:r>
            <a:r>
              <a:rPr lang="en-US"/>
              <a:t> graphs, the </a:t>
            </a:r>
            <a:r>
              <a:rPr lang="en-US" b="1"/>
              <a:t>farthest landmark </a:t>
            </a:r>
            <a:r>
              <a:rPr lang="en-US"/>
              <a:t>selection yields 2x slowdown compared to planar and random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 b="1"/>
              <a:t>Random</a:t>
            </a:r>
            <a:r>
              <a:rPr lang="en-US"/>
              <a:t> produces surprisingly good results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fr-BE"/>
              <a:t>We keep </a:t>
            </a:r>
            <a:r>
              <a:rPr lang="fr-BE" b="1"/>
              <a:t>planar</a:t>
            </a:r>
            <a:r>
              <a:rPr lang="fr-BE"/>
              <a:t> for the rest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30426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sng"/>
              <a:t>Experiment 4 </a:t>
            </a:r>
            <a:r>
              <a:rPr lang="fr-BE"/>
              <a:t>focuses on </a:t>
            </a:r>
            <a:r>
              <a:rPr lang="fr-BE" b="1"/>
              <a:t>landmarks number</a:t>
            </a:r>
            <a:r>
              <a:rPr lang="fr-BE"/>
              <a:t>. 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Of course, selecting k optimal landmarks is </a:t>
            </a:r>
            <a:r>
              <a:rPr lang="fr-BE" b="1"/>
              <a:t>NP-hard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There is a clear </a:t>
            </a:r>
            <a:r>
              <a:rPr lang="fr-BE" b="1"/>
              <a:t>negative correlation </a:t>
            </a:r>
            <a:r>
              <a:rPr lang="fr-BE"/>
              <a:t>between the number of landmarks and the average query time. </a:t>
            </a:r>
          </a:p>
          <a:p>
            <a:pPr marL="628650" lvl="1" indent="-171450">
              <a:buFontTx/>
              <a:buChar char="-"/>
            </a:pPr>
            <a:r>
              <a:rPr lang="fr-BE"/>
              <a:t>This difference </a:t>
            </a:r>
            <a:r>
              <a:rPr lang="fr-BE" b="1"/>
              <a:t>decreases</a:t>
            </a:r>
            <a:r>
              <a:rPr lang="fr-BE"/>
              <a:t> as the number of landmarks </a:t>
            </a:r>
            <a:r>
              <a:rPr lang="fr-BE" b="1"/>
              <a:t>increases</a:t>
            </a:r>
            <a:r>
              <a:rPr lang="fr-BE"/>
              <a:t>, thus adding further landmarks will not yield drastic improvement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Avg search space size : a </a:t>
            </a:r>
            <a:r>
              <a:rPr lang="fr-BE" b="1"/>
              <a:t>bigger</a:t>
            </a:r>
            <a:r>
              <a:rPr lang="fr-BE"/>
              <a:t> sets of landmarks provides better distance </a:t>
            </a:r>
            <a:r>
              <a:rPr lang="fr-BE" b="1"/>
              <a:t>lower bounds</a:t>
            </a:r>
            <a:r>
              <a:rPr lang="fr-BE"/>
              <a:t>, hence </a:t>
            </a:r>
            <a:r>
              <a:rPr lang="fr-BE" b="1"/>
              <a:t>fewer</a:t>
            </a:r>
            <a:r>
              <a:rPr lang="fr-BE"/>
              <a:t> edges to relax and nodes to visit</a:t>
            </a:r>
          </a:p>
          <a:p>
            <a:pPr marL="171450" indent="-171450">
              <a:buFontTx/>
              <a:buChar char="-"/>
            </a:pPr>
            <a:r>
              <a:rPr lang="fr-BE"/>
              <a:t>We keep k = 16 for future experiments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03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sng"/>
              <a:t>Experiment 5 </a:t>
            </a:r>
            <a:r>
              <a:rPr lang="fr-BE"/>
              <a:t>evaluates the preprocessing times given different set of </a:t>
            </a:r>
            <a:r>
              <a:rPr lang="fr-BE" b="0"/>
              <a:t>parameters</a:t>
            </a:r>
            <a:r>
              <a:rPr lang="fr-BE"/>
              <a:t> : 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experiment 3 </a:t>
            </a:r>
            <a:r>
              <a:rPr lang="fr-BE"/>
              <a:t>with 3 landmark sélections show that planar selection is slow to compute but yield the best query times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experiment 4 </a:t>
            </a:r>
            <a:r>
              <a:rPr lang="fr-BE"/>
              <a:t>with different landmarks number show that obviously, the </a:t>
            </a:r>
            <a:r>
              <a:rPr lang="fr-BE" b="1"/>
              <a:t>preprocessing</a:t>
            </a:r>
            <a:r>
              <a:rPr lang="fr-BE"/>
              <a:t> time increases with the number of landmarks as there are more distances to pre-compute,</a:t>
            </a:r>
          </a:p>
          <a:p>
            <a:pPr marL="628650" lvl="1" indent="-171450">
              <a:buFontTx/>
              <a:buChar char="-"/>
            </a:pPr>
            <a:r>
              <a:rPr lang="fr-BE"/>
              <a:t>It increases nearly exponentially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7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Thus, there is a </a:t>
            </a:r>
            <a:r>
              <a:rPr lang="fr-BE" b="1"/>
              <a:t>tradeoff</a:t>
            </a:r>
            <a:r>
              <a:rPr lang="fr-BE"/>
              <a:t> between preprocessing time and query time</a:t>
            </a:r>
          </a:p>
          <a:p>
            <a:endParaRPr lang="fr-BE"/>
          </a:p>
          <a:p>
            <a:r>
              <a:rPr lang="fr-BE"/>
              <a:t>And with the best parameters we found </a:t>
            </a:r>
            <a:r>
              <a:rPr lang="fr-BE" b="1"/>
              <a:t>empirically</a:t>
            </a:r>
            <a:r>
              <a:rPr lang="fr-BE"/>
              <a:t>, we get the following preprocessing times</a:t>
            </a:r>
          </a:p>
          <a:p>
            <a:endParaRPr lang="fr-BE"/>
          </a:p>
          <a:p>
            <a:r>
              <a:rPr lang="fr-BE"/>
              <a:t>It increases almost </a:t>
            </a:r>
            <a:r>
              <a:rPr lang="fr-BE" b="1"/>
              <a:t>linearly</a:t>
            </a:r>
            <a:r>
              <a:rPr lang="fr-BE"/>
              <a:t> with the </a:t>
            </a:r>
            <a:r>
              <a:rPr lang="fr-BE" b="1"/>
              <a:t>graph size</a:t>
            </a:r>
          </a:p>
          <a:p>
            <a:endParaRPr lang="fr-BE"/>
          </a:p>
          <a:p>
            <a:r>
              <a:rPr lang="fr-BE"/>
              <a:t>Note that we could have used a combinatorial optimization technique or a genetic algorithm to determine the optimal parameters values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b="0" i="0" u="none" strike="noStrike" baseline="0">
                <a:latin typeface="LMRoman10-Regular"/>
              </a:rPr>
              <a:t>The shortest path problem on road networks has become a well-studied field and there exist many simple algorithms that solve it.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b="0" i="0" u="none" strike="noStrike" baseline="0">
                <a:latin typeface="LMRoman10-Regular"/>
              </a:rPr>
              <a:t>It is a CO pb, variants…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800" b="0" i="0" u="none" strike="noStrike" baseline="0">
              <a:latin typeface="LMRoman10-Regular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The recent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LMRoman10-Regular"/>
              </a:rPr>
              <a:t> </a:t>
            </a:r>
            <a:r>
              <a:rPr lang="en-US" sz="1800" b="1" i="0" u="none" strike="noStrike" baseline="0">
                <a:solidFill>
                  <a:srgbClr val="FF0000"/>
                </a:solidFill>
                <a:latin typeface="LMRoman10-Regular"/>
              </a:rPr>
              <a:t>increasing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LMRoman10-Regular"/>
              </a:rPr>
              <a:t> </a:t>
            </a:r>
            <a:r>
              <a:rPr lang="en-US" sz="1800" b="1" i="0" u="none" strike="noStrike" baseline="0">
                <a:solidFill>
                  <a:srgbClr val="FF0000"/>
                </a:solidFill>
                <a:highlight>
                  <a:srgbClr val="FF0000"/>
                </a:highlight>
                <a:latin typeface="LMRoman10-Regular"/>
              </a:rPr>
              <a:t>amount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LMRoman10-Regular"/>
              </a:rPr>
              <a:t> </a:t>
            </a:r>
            <a:r>
              <a:rPr lang="en-US" sz="1800" b="0" i="0" u="none" strike="noStrike" baseline="0">
                <a:latin typeface="LMRoman10-Regular"/>
              </a:rPr>
              <a:t>of data forces us to find new techniques in order to considerably decrease their execution times. Several prominent speed-up techniques have emerged in the latest years. 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In this thesis, we </a:t>
            </a:r>
            <a:r>
              <a:rPr lang="en-US" sz="1800" b="1" i="0" u="none" strike="noStrike" baseline="0">
                <a:latin typeface="LMRoman10-Regular"/>
              </a:rPr>
              <a:t>focus</a:t>
            </a:r>
            <a:r>
              <a:rPr lang="en-US" sz="1800" b="0" i="0" u="none" strike="noStrike" baseline="0">
                <a:latin typeface="LMRoman10-Regular"/>
              </a:rPr>
              <a:t> on ALT (A*, Landmarks and Triangle inequality) heuristic-preprocessing-based speed-up technique. </a:t>
            </a:r>
          </a:p>
          <a:p>
            <a:pPr marL="285750" indent="-285750" algn="l">
              <a:buFontTx/>
              <a:buChar char="-"/>
            </a:pPr>
            <a:endParaRPr lang="en-US" sz="1800" b="0" i="0" u="none" strike="noStrike" baseline="0">
              <a:latin typeface="LMRoman10-Regular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Besides, </a:t>
            </a:r>
            <a:r>
              <a:rPr lang="en-US" sz="1800" b="1" i="0" u="none" strike="noStrike" baseline="0">
                <a:latin typeface="LMRoman10-Regular"/>
              </a:rPr>
              <a:t>multi-modal </a:t>
            </a:r>
            <a:r>
              <a:rPr lang="en-US" sz="1800" b="0" i="0" u="none" strike="noStrike" baseline="0">
                <a:latin typeface="LMRoman10-Regular"/>
              </a:rPr>
              <a:t>routing has also been developing and brings new challenges compared to single-modal routing.  Multi-modal routing consists in using multiple modalities in a unique shortest path</a:t>
            </a:r>
          </a:p>
          <a:p>
            <a:pPr marL="285750" indent="-285750" algn="l">
              <a:buFontTx/>
              <a:buChar char="-"/>
            </a:pPr>
            <a:endParaRPr lang="en-US" sz="1800" b="0" i="0" u="none" strike="noStrike" baseline="0">
              <a:latin typeface="LMRoman10-Regular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In particular, there is an incentive to incorporate </a:t>
            </a:r>
            <a:r>
              <a:rPr lang="en-US" sz="1800" b="1" i="0" u="none" strike="noStrike" baseline="0">
                <a:latin typeface="LMRoman10-Regular"/>
              </a:rPr>
              <a:t>user preferences</a:t>
            </a:r>
            <a:r>
              <a:rPr lang="en-US" sz="1800" b="0" i="0" u="none" strike="noStrike" baseline="0">
                <a:latin typeface="LMRoman10-Regular"/>
              </a:rPr>
              <a:t>.</a:t>
            </a:r>
          </a:p>
          <a:p>
            <a:pPr marL="285750" indent="-285750" algn="l">
              <a:buFontTx/>
              <a:buChar char="-"/>
            </a:pPr>
            <a:endParaRPr lang="en-US" sz="1800" b="0" i="0" u="none" strike="noStrike" baseline="0">
              <a:latin typeface="LMRoman10-Regular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We </a:t>
            </a:r>
            <a:r>
              <a:rPr lang="en-US" sz="1800" b="1" i="0" u="none" strike="noStrike" baseline="0">
                <a:latin typeface="LMRoman10-Regular"/>
              </a:rPr>
              <a:t>apply ALT </a:t>
            </a:r>
            <a:r>
              <a:rPr lang="en-US" sz="1800" b="0" i="0" u="none" strike="noStrike" baseline="0">
                <a:latin typeface="LMRoman10-Regular"/>
              </a:rPr>
              <a:t>on multi-modal user-adapted road networks modeled as </a:t>
            </a:r>
            <a:r>
              <a:rPr lang="en-US" sz="1800" b="1" i="0" u="none" strike="noStrike" baseline="0">
                <a:latin typeface="LMRoman10-Regular"/>
              </a:rPr>
              <a:t>directed graphs </a:t>
            </a:r>
            <a:r>
              <a:rPr lang="en-US" sz="1800" b="0" i="0" u="none" strike="noStrike" baseline="0">
                <a:latin typeface="LMRoman10-Regular"/>
              </a:rPr>
              <a:t>and conduct some experiments on </a:t>
            </a:r>
            <a:r>
              <a:rPr lang="en-US" sz="1800" b="1" i="0" u="none" strike="noStrike" baseline="0">
                <a:latin typeface="LMRoman10-Regular"/>
              </a:rPr>
              <a:t>multiple scenarios </a:t>
            </a:r>
            <a:r>
              <a:rPr lang="en-US" sz="1800" b="0" i="0" u="none" strike="noStrike" baseline="0">
                <a:latin typeface="LMRoman10-Regular"/>
              </a:rPr>
              <a:t>using real road networks data. 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>
                <a:latin typeface="LMRoman10-Regular"/>
              </a:rPr>
              <a:t>The </a:t>
            </a:r>
            <a:r>
              <a:rPr lang="en-US" sz="1800" b="1" i="0" u="none" strike="noStrike" baseline="0">
                <a:latin typeface="LMRoman10-Regular"/>
              </a:rPr>
              <a:t>goal</a:t>
            </a:r>
            <a:r>
              <a:rPr lang="en-US" sz="1800" b="0" i="0" u="none" strike="noStrike" baseline="0">
                <a:latin typeface="LMRoman10-Regular"/>
              </a:rPr>
              <a:t> is to determine if this technique is still applicable to such networks without drastically losing performance.d</a:t>
            </a:r>
          </a:p>
        </p:txBody>
      </p:sp>
    </p:spTree>
    <p:extLst>
      <p:ext uri="{BB962C8B-B14F-4D97-AF65-F5344CB8AC3E}">
        <p14:creationId xmlns:p14="http://schemas.microsoft.com/office/powerpoint/2010/main" val="420617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In </a:t>
            </a:r>
            <a:r>
              <a:rPr lang="fr-BE" b="1" u="sng"/>
              <a:t>experiment 6</a:t>
            </a:r>
            <a:r>
              <a:rPr lang="fr-BE"/>
              <a:t>, we test different </a:t>
            </a:r>
            <a:r>
              <a:rPr lang="fr-BE" b="1"/>
              <a:t>algorithms</a:t>
            </a:r>
            <a:r>
              <a:rPr lang="fr-BE"/>
              <a:t> on the single-modal networks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Each algorithm exhibits a </a:t>
            </a:r>
            <a:r>
              <a:rPr lang="fr-BE" b="1"/>
              <a:t>linear query time </a:t>
            </a:r>
            <a:r>
              <a:rPr lang="fr-BE"/>
              <a:t>and search space size with network size but with different </a:t>
            </a:r>
            <a:r>
              <a:rPr lang="fr-BE" b="1"/>
              <a:t>slopes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 b="1"/>
              <a:t>A*</a:t>
            </a:r>
            <a:r>
              <a:rPr lang="fr-BE"/>
              <a:t> seems to be slower than Dijkstra, it can be explained by </a:t>
            </a:r>
            <a:r>
              <a:rPr lang="fr-BE" b="1"/>
              <a:t>2</a:t>
            </a:r>
            <a:r>
              <a:rPr lang="fr-BE"/>
              <a:t> reasons 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The computation of the heuristic estimate at each edge relaxation creates an </a:t>
            </a:r>
            <a:r>
              <a:rPr lang="en-US" b="1"/>
              <a:t>overhead</a:t>
            </a:r>
            <a:r>
              <a:rPr lang="en-US"/>
              <a:t> in the long run.  (the search space is smaller but by a little)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Euclidean distance can be a very </a:t>
            </a:r>
            <a:r>
              <a:rPr lang="fr-BE" b="1"/>
              <a:t>conservative</a:t>
            </a:r>
            <a:r>
              <a:rPr lang="fr-BE"/>
              <a:t> estimation and the </a:t>
            </a:r>
            <a:r>
              <a:rPr lang="fr-BE" b="1"/>
              <a:t>speedup</a:t>
            </a:r>
            <a:r>
              <a:rPr lang="fr-BE"/>
              <a:t> for finding the quickest routes is rather </a:t>
            </a:r>
            <a:r>
              <a:rPr lang="fr-BE" b="1"/>
              <a:t>small</a:t>
            </a:r>
            <a:r>
              <a:rPr lang="fr-BE"/>
              <a:t>. 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 b="1"/>
              <a:t>Bidirectional version </a:t>
            </a:r>
            <a:r>
              <a:rPr lang="fr-BE"/>
              <a:t>give significant improvement as expected</a:t>
            </a:r>
          </a:p>
          <a:p>
            <a:pPr marL="171450" lvl="0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0820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Here we have the </a:t>
            </a:r>
            <a:r>
              <a:rPr lang="fr-BE" b="1"/>
              <a:t>speed-up</a:t>
            </a:r>
            <a:r>
              <a:rPr lang="fr-BE"/>
              <a:t> with respect to </a:t>
            </a:r>
            <a:r>
              <a:rPr lang="fr-BE" b="1"/>
              <a:t>Dijkstra</a:t>
            </a:r>
            <a:r>
              <a:rPr lang="fr-BE"/>
              <a:t> and search space and relaxed space size improvement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en-US"/>
              <a:t>For </a:t>
            </a:r>
            <a:r>
              <a:rPr lang="en-US" b="1"/>
              <a:t>big graphs</a:t>
            </a:r>
            <a:r>
              <a:rPr lang="en-US"/>
              <a:t>, the speed-up of Bidirectional versions of the algos is indeed of </a:t>
            </a:r>
            <a:r>
              <a:rPr lang="en-US" b="1"/>
              <a:t>2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For </a:t>
            </a:r>
            <a:r>
              <a:rPr lang="en-US" b="1"/>
              <a:t>A*, </a:t>
            </a:r>
            <a:r>
              <a:rPr lang="en-US"/>
              <a:t>despite the fact that the search space is </a:t>
            </a:r>
            <a:r>
              <a:rPr lang="en-US" b="1"/>
              <a:t>improved</a:t>
            </a:r>
            <a:r>
              <a:rPr lang="en-US"/>
              <a:t> by a little, the overhead created by the heuristic computations is too </a:t>
            </a:r>
            <a:r>
              <a:rPr lang="en-US" b="1"/>
              <a:t>big</a:t>
            </a:r>
          </a:p>
          <a:p>
            <a:pPr marL="171450" indent="-171450">
              <a:buFontTx/>
              <a:buChar char="-"/>
            </a:pPr>
            <a:endParaRPr lang="en-US" b="1"/>
          </a:p>
          <a:p>
            <a:pPr marL="171450" indent="-171450">
              <a:buFontTx/>
              <a:buChar char="-"/>
            </a:pPr>
            <a:r>
              <a:rPr lang="en-US" b="1"/>
              <a:t>For ALT,</a:t>
            </a:r>
            <a:r>
              <a:rPr lang="en-US" b="0"/>
              <a:t> we can see in the table that it performs well for big graphs</a:t>
            </a:r>
          </a:p>
        </p:txBody>
      </p:sp>
    </p:spTree>
    <p:extLst>
      <p:ext uri="{BB962C8B-B14F-4D97-AF65-F5344CB8AC3E}">
        <p14:creationId xmlns:p14="http://schemas.microsoft.com/office/powerpoint/2010/main" val="90974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Now we conduct some experiments on </a:t>
            </a:r>
            <a:r>
              <a:rPr lang="fr-BE" b="1"/>
              <a:t>multi-modal networks</a:t>
            </a:r>
          </a:p>
          <a:p>
            <a:pPr marL="171450" indent="-171450">
              <a:buFontTx/>
              <a:buChar char="-"/>
            </a:pPr>
            <a:r>
              <a:rPr lang="fr-BE"/>
              <a:t>Experiment 7 </a:t>
            </a:r>
            <a:r>
              <a:rPr lang="fr-BE" b="1"/>
              <a:t>simulates</a:t>
            </a:r>
            <a:r>
              <a:rPr lang="fr-BE"/>
              <a:t> a </a:t>
            </a:r>
            <a:r>
              <a:rPr lang="fr-BE" b="1"/>
              <a:t>public transportation </a:t>
            </a:r>
            <a:r>
              <a:rPr lang="fr-BE"/>
              <a:t>network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We have a </a:t>
            </a:r>
            <a:r>
              <a:rPr lang="fr-BE" b="1"/>
              <a:t>base</a:t>
            </a:r>
            <a:r>
              <a:rPr lang="fr-BE"/>
              <a:t> layer (graph </a:t>
            </a:r>
            <a:r>
              <a:rPr lang="fr-BE" b="1"/>
              <a:t>4</a:t>
            </a:r>
            <a:r>
              <a:rPr lang="fr-BE"/>
              <a:t>), travel by foot, and n additionnal </a:t>
            </a:r>
            <a:r>
              <a:rPr lang="fr-BE" b="1"/>
              <a:t>public transport lines </a:t>
            </a:r>
            <a:r>
              <a:rPr lang="fr-BE"/>
              <a:t>layers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We test </a:t>
            </a:r>
            <a:r>
              <a:rPr lang="fr-BE" b="1"/>
              <a:t>different  speeds </a:t>
            </a:r>
            <a:r>
              <a:rPr lang="fr-BE"/>
              <a:t>for the edges, simulating different mode of transport, train for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6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In terms of </a:t>
            </a:r>
            <a:r>
              <a:rPr lang="fr-BE" b="1" u="sng"/>
              <a:t>preprocessing</a:t>
            </a:r>
            <a:r>
              <a:rPr lang="fr-BE"/>
              <a:t> times, there is </a:t>
            </a:r>
            <a:r>
              <a:rPr lang="fr-BE" b="1"/>
              <a:t>no drastic increase </a:t>
            </a:r>
            <a:r>
              <a:rPr lang="fr-BE"/>
              <a:t>in the number of added edges. The times vary from </a:t>
            </a:r>
            <a:r>
              <a:rPr lang="fr-BE" b="1"/>
              <a:t>22</a:t>
            </a:r>
            <a:r>
              <a:rPr lang="fr-BE"/>
              <a:t> seconds min to </a:t>
            </a:r>
            <a:r>
              <a:rPr lang="fr-BE" b="1"/>
              <a:t>40</a:t>
            </a:r>
            <a:r>
              <a:rPr lang="fr-BE"/>
              <a:t> seconds max and </a:t>
            </a:r>
            <a:r>
              <a:rPr lang="fr-BE" b="1"/>
              <a:t>30</a:t>
            </a:r>
            <a:r>
              <a:rPr lang="fr-BE"/>
              <a:t> seconds in average, which is a small increase compared to the preprocessing time on single modal with </a:t>
            </a:r>
            <a:r>
              <a:rPr lang="fr-BE" b="1"/>
              <a:t>25</a:t>
            </a:r>
            <a:r>
              <a:rPr lang="fr-BE"/>
              <a:t> seconds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right plots </a:t>
            </a:r>
            <a:r>
              <a:rPr lang="fr-BE"/>
              <a:t>exhibits </a:t>
            </a:r>
            <a:r>
              <a:rPr lang="fr-BE" b="1" u="sng"/>
              <a:t>interesting 2 patterns </a:t>
            </a:r>
            <a:r>
              <a:rPr lang="fr-BE"/>
              <a:t>: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1) </a:t>
            </a:r>
            <a:r>
              <a:rPr lang="fr-BE"/>
              <a:t>The average </a:t>
            </a:r>
            <a:r>
              <a:rPr lang="fr-BE" b="1"/>
              <a:t>query time </a:t>
            </a:r>
            <a:r>
              <a:rPr lang="fr-BE"/>
              <a:t>and </a:t>
            </a:r>
            <a:r>
              <a:rPr lang="fr-BE" b="1"/>
              <a:t>relaxed space </a:t>
            </a:r>
            <a:r>
              <a:rPr lang="fr-BE"/>
              <a:t>increase with the number of added edges, which is </a:t>
            </a:r>
            <a:r>
              <a:rPr lang="fr-BE" b="1"/>
              <a:t>not surprising</a:t>
            </a:r>
            <a:r>
              <a:rPr lang="fr-BE"/>
              <a:t>, </a:t>
            </a:r>
          </a:p>
          <a:p>
            <a:pPr marL="1085850" lvl="2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fewer</a:t>
            </a:r>
            <a:r>
              <a:rPr lang="fr-BE"/>
              <a:t> public transport lines there are, the </a:t>
            </a:r>
            <a:r>
              <a:rPr lang="fr-BE" b="1"/>
              <a:t>less likely </a:t>
            </a:r>
            <a:r>
              <a:rPr lang="fr-BE"/>
              <a:t>they are selected, </a:t>
            </a:r>
          </a:p>
          <a:p>
            <a:pPr marL="1085850" lvl="2" indent="-171450">
              <a:buFontTx/>
              <a:buChar char="-"/>
            </a:pPr>
            <a:r>
              <a:rPr lang="fr-BE"/>
              <a:t>When the nb of added edges is </a:t>
            </a:r>
            <a:r>
              <a:rPr lang="fr-BE" b="1"/>
              <a:t>high</a:t>
            </a:r>
            <a:r>
              <a:rPr lang="fr-BE"/>
              <a:t>, the search can </a:t>
            </a:r>
            <a:r>
              <a:rPr lang="fr-BE" b="1"/>
              <a:t>benefit</a:t>
            </a:r>
            <a:r>
              <a:rPr lang="fr-BE"/>
              <a:t> from those lines, especially if their speed is </a:t>
            </a:r>
            <a:r>
              <a:rPr lang="fr-BE" b="1"/>
              <a:t>high</a:t>
            </a:r>
            <a:r>
              <a:rPr lang="fr-BE"/>
              <a:t>, hence the </a:t>
            </a:r>
            <a:r>
              <a:rPr lang="fr-BE" b="1"/>
              <a:t>increase</a:t>
            </a:r>
            <a:r>
              <a:rPr lang="fr-BE"/>
              <a:t> in the nb of relaxed edges</a:t>
            </a:r>
          </a:p>
          <a:p>
            <a:pPr marL="1085850" lvl="2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2) </a:t>
            </a:r>
            <a:r>
              <a:rPr lang="fr-BE"/>
              <a:t>When the network gets </a:t>
            </a:r>
            <a:r>
              <a:rPr lang="fr-BE" b="1"/>
              <a:t>bigger</a:t>
            </a:r>
            <a:r>
              <a:rPr lang="fr-BE"/>
              <a:t>, we might expect the query time to be </a:t>
            </a:r>
            <a:r>
              <a:rPr lang="fr-BE" b="1"/>
              <a:t>inversely proportional </a:t>
            </a:r>
            <a:r>
              <a:rPr lang="fr-BE"/>
              <a:t>to the edge </a:t>
            </a:r>
            <a:r>
              <a:rPr lang="fr-BE" b="1"/>
              <a:t>speed</a:t>
            </a:r>
            <a:r>
              <a:rPr lang="fr-BE"/>
              <a:t>. However, </a:t>
            </a:r>
            <a:r>
              <a:rPr lang="fr-BE" b="1"/>
              <a:t>not the case</a:t>
            </a:r>
            <a:r>
              <a:rPr lang="fr-BE"/>
              <a:t>. </a:t>
            </a:r>
          </a:p>
          <a:p>
            <a:pPr marL="1085850" lvl="2" indent="-171450">
              <a:buFontTx/>
              <a:buChar char="-"/>
            </a:pPr>
            <a:r>
              <a:rPr lang="fr-BE"/>
              <a:t>It is due to a </a:t>
            </a:r>
            <a:r>
              <a:rPr lang="fr-BE" b="1"/>
              <a:t>high nb of relaxed edges </a:t>
            </a:r>
            <a:r>
              <a:rPr lang="fr-BE"/>
              <a:t>when the speed gets higher since those edges are interesting to take.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45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If we run </a:t>
            </a:r>
            <a:r>
              <a:rPr lang="fr-BE" b="1"/>
              <a:t>Dijkstra’s algorithm </a:t>
            </a:r>
            <a:r>
              <a:rPr lang="fr-BE"/>
              <a:t>on the same </a:t>
            </a:r>
            <a:r>
              <a:rPr lang="fr-BE" b="1"/>
              <a:t>multi-modal</a:t>
            </a:r>
            <a:r>
              <a:rPr lang="fr-BE"/>
              <a:t> network, we get those </a:t>
            </a:r>
            <a:r>
              <a:rPr lang="fr-BE" b="1" u="sng"/>
              <a:t>improvements</a:t>
            </a:r>
            <a:r>
              <a:rPr lang="fr-BE"/>
              <a:t> for the search space and relaxed space. </a:t>
            </a:r>
          </a:p>
          <a:p>
            <a:pPr marL="628650" lvl="1" indent="-171450">
              <a:buFontTx/>
              <a:buChar char="-"/>
            </a:pPr>
            <a:r>
              <a:rPr lang="fr-BE"/>
              <a:t>It </a:t>
            </a:r>
            <a:r>
              <a:rPr lang="fr-BE" b="1"/>
              <a:t>matches</a:t>
            </a:r>
            <a:r>
              <a:rPr lang="fr-BE"/>
              <a:t> the previous results  as the speed-up </a:t>
            </a:r>
            <a:r>
              <a:rPr lang="fr-BE" b="1"/>
              <a:t>decreases</a:t>
            </a:r>
            <a:r>
              <a:rPr lang="fr-BE"/>
              <a:t> with the number of added edges</a:t>
            </a:r>
          </a:p>
          <a:p>
            <a:pPr marL="628650" lvl="1" indent="-171450">
              <a:buFontTx/>
              <a:buChar char="-"/>
            </a:pPr>
            <a:r>
              <a:rPr lang="fr-BE"/>
              <a:t>But there is </a:t>
            </a:r>
            <a:r>
              <a:rPr lang="fr-BE" b="1"/>
              <a:t>still a speed-up </a:t>
            </a:r>
            <a:r>
              <a:rPr lang="fr-BE"/>
              <a:t>!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To the </a:t>
            </a:r>
            <a:r>
              <a:rPr lang="fr-BE" b="1"/>
              <a:t>left</a:t>
            </a:r>
            <a:r>
              <a:rPr lang="fr-BE"/>
              <a:t>, we have the </a:t>
            </a:r>
            <a:r>
              <a:rPr lang="fr-BE" b="1"/>
              <a:t>maximal average distance lower bound</a:t>
            </a:r>
            <a:r>
              <a:rPr lang="fr-BE"/>
              <a:t>, as we have seen, the </a:t>
            </a:r>
            <a:r>
              <a:rPr lang="fr-BE" b="1"/>
              <a:t>higher</a:t>
            </a:r>
            <a:r>
              <a:rPr lang="fr-BE"/>
              <a:t> the lower bound, the </a:t>
            </a:r>
            <a:r>
              <a:rPr lang="fr-BE" b="1"/>
              <a:t>tighest</a:t>
            </a:r>
            <a:r>
              <a:rPr lang="fr-BE"/>
              <a:t> it is to the actual distance, thus the </a:t>
            </a:r>
            <a:r>
              <a:rPr lang="fr-BE" b="1"/>
              <a:t>better</a:t>
            </a:r>
            <a:r>
              <a:rPr lang="fr-BE"/>
              <a:t>. The previous results are indeed </a:t>
            </a:r>
            <a:r>
              <a:rPr lang="fr-BE" b="1"/>
              <a:t>reflected</a:t>
            </a:r>
            <a:r>
              <a:rPr lang="fr-BE"/>
              <a:t> here with the </a:t>
            </a:r>
            <a:r>
              <a:rPr lang="fr-BE" b="1"/>
              <a:t>decreasing</a:t>
            </a:r>
            <a:r>
              <a:rPr lang="fr-BE"/>
              <a:t> lower bounds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Here we have the </a:t>
            </a:r>
            <a:r>
              <a:rPr lang="fr-BE" b="1"/>
              <a:t>modalities répartition</a:t>
            </a:r>
            <a:r>
              <a:rPr lang="fr-BE"/>
              <a:t>, that is, in average the number of each modalities present in the </a:t>
            </a:r>
            <a:r>
              <a:rPr lang="fr-BE" b="1"/>
              <a:t>average shortest path</a:t>
            </a:r>
            <a:r>
              <a:rPr lang="fr-BE"/>
              <a:t>. </a:t>
            </a:r>
          </a:p>
          <a:p>
            <a:pPr marL="628650" lvl="1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percentage</a:t>
            </a:r>
            <a:r>
              <a:rPr lang="fr-BE"/>
              <a:t> of </a:t>
            </a:r>
            <a:r>
              <a:rPr lang="fr-BE" b="1"/>
              <a:t>public transport </a:t>
            </a:r>
            <a:r>
              <a:rPr lang="fr-BE"/>
              <a:t>edges </a:t>
            </a:r>
            <a:r>
              <a:rPr lang="fr-BE" b="1"/>
              <a:t>increases</a:t>
            </a:r>
            <a:r>
              <a:rPr lang="fr-BE"/>
              <a:t> a little with the speed, which is </a:t>
            </a:r>
            <a:r>
              <a:rPr lang="fr-BE" b="1"/>
              <a:t>expected</a:t>
            </a:r>
            <a:r>
              <a:rPr lang="fr-BE"/>
              <a:t> since </a:t>
            </a:r>
            <a:r>
              <a:rPr lang="fr-BE" b="1"/>
              <a:t>high speed </a:t>
            </a:r>
            <a:r>
              <a:rPr lang="fr-BE"/>
              <a:t>edges are </a:t>
            </a:r>
            <a:r>
              <a:rPr lang="fr-BE" b="1"/>
              <a:t>interesting</a:t>
            </a:r>
            <a:r>
              <a:rPr lang="fr-BE"/>
              <a:t> to take.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73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Now, we conduct experiments on </a:t>
            </a:r>
            <a:r>
              <a:rPr lang="fr-BE" b="1"/>
              <a:t>multi-modal networks simulating </a:t>
            </a:r>
            <a:r>
              <a:rPr lang="fr-BE" b="1" u="sng"/>
              <a:t>stations</a:t>
            </a:r>
            <a:r>
              <a:rPr lang="fr-BE"/>
              <a:t>. </a:t>
            </a:r>
          </a:p>
          <a:p>
            <a:endParaRPr lang="fr-BE"/>
          </a:p>
          <a:p>
            <a:r>
              <a:rPr lang="fr-BE"/>
              <a:t>- The transition edge weight could impact the performance of the 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36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For the </a:t>
            </a:r>
            <a:r>
              <a:rPr lang="fr-BE" b="1" u="sng"/>
              <a:t>experiment 8</a:t>
            </a:r>
            <a:r>
              <a:rPr lang="fr-BE"/>
              <a:t>, we simply </a:t>
            </a:r>
            <a:r>
              <a:rPr lang="fr-BE" b="1"/>
              <a:t>apply ALT </a:t>
            </a:r>
            <a:r>
              <a:rPr lang="fr-BE"/>
              <a:t>on the multi-modal</a:t>
            </a:r>
            <a:r>
              <a:rPr lang="fr-BE" b="1"/>
              <a:t> station-based </a:t>
            </a:r>
            <a:r>
              <a:rPr lang="fr-BE"/>
              <a:t>network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en-US"/>
              <a:t>The </a:t>
            </a:r>
            <a:r>
              <a:rPr lang="en-US" b="1" u="sng"/>
              <a:t>preprocessing</a:t>
            </a:r>
            <a:r>
              <a:rPr lang="en-US"/>
              <a:t> time on the multimodal network is exactly the </a:t>
            </a:r>
            <a:r>
              <a:rPr lang="en-US" b="1"/>
              <a:t>double</a:t>
            </a:r>
            <a:r>
              <a:rPr lang="en-US"/>
              <a:t> of that of the single modal networks.</a:t>
            </a:r>
          </a:p>
          <a:p>
            <a:pPr marL="628650" lvl="1" indent="-171450">
              <a:buFontTx/>
              <a:buChar char="-"/>
            </a:pPr>
            <a:r>
              <a:rPr lang="en-US" b="1"/>
              <a:t>Duplicating</a:t>
            </a:r>
            <a:r>
              <a:rPr lang="en-US"/>
              <a:t> the graph thus yields </a:t>
            </a:r>
            <a:r>
              <a:rPr lang="en-US" b="1"/>
              <a:t>doubled</a:t>
            </a:r>
            <a:r>
              <a:rPr lang="en-US"/>
              <a:t> preprocessing times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 b="1" u="sng"/>
              <a:t>Query </a:t>
            </a:r>
            <a:r>
              <a:rPr lang="en-US"/>
              <a:t>: </a:t>
            </a:r>
          </a:p>
          <a:p>
            <a:pPr marL="628650" lvl="1" indent="-171450">
              <a:buFontTx/>
              <a:buChar char="-"/>
            </a:pPr>
            <a:r>
              <a:rPr lang="en-US"/>
              <a:t>As </a:t>
            </a:r>
            <a:r>
              <a:rPr lang="en-US" b="1"/>
              <a:t>expected</a:t>
            </a:r>
            <a:r>
              <a:rPr lang="en-US"/>
              <a:t>, Dijkstra’s algorithm produces the same behaviour as in single-modal scenario, it is </a:t>
            </a:r>
            <a:r>
              <a:rPr lang="en-US" b="1"/>
              <a:t>linear</a:t>
            </a:r>
            <a:r>
              <a:rPr lang="en-US"/>
              <a:t>. </a:t>
            </a:r>
          </a:p>
          <a:p>
            <a:pPr marL="628650" lvl="1" indent="-171450">
              <a:buFontTx/>
              <a:buChar char="-"/>
            </a:pPr>
            <a:endParaRPr lang="en-US"/>
          </a:p>
          <a:p>
            <a:pPr marL="628650" lvl="1" indent="-171450">
              <a:buFontTx/>
              <a:buChar char="-"/>
            </a:pPr>
            <a:r>
              <a:rPr lang="en-US" b="1"/>
              <a:t>ALT</a:t>
            </a:r>
            <a:r>
              <a:rPr lang="en-US"/>
              <a:t> performance seems to be a bit impacted by the graph topology</a:t>
            </a:r>
          </a:p>
        </p:txBody>
      </p:sp>
    </p:spTree>
    <p:extLst>
      <p:ext uri="{BB962C8B-B14F-4D97-AF65-F5344CB8AC3E}">
        <p14:creationId xmlns:p14="http://schemas.microsoft.com/office/powerpoint/2010/main" val="4226797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If we look at the </a:t>
            </a:r>
            <a:r>
              <a:rPr lang="fr-BE" b="1" u="sng"/>
              <a:t>speed-ups</a:t>
            </a:r>
            <a:r>
              <a:rPr lang="fr-BE"/>
              <a:t>, ALT </a:t>
            </a:r>
            <a:r>
              <a:rPr lang="fr-BE" b="1"/>
              <a:t>still</a:t>
            </a:r>
            <a:r>
              <a:rPr lang="fr-BE"/>
              <a:t> manages to achieve a </a:t>
            </a:r>
            <a:r>
              <a:rPr lang="fr-BE" b="1"/>
              <a:t>speed-up</a:t>
            </a:r>
            <a:r>
              <a:rPr lang="fr-BE"/>
              <a:t> compared to Dijkstra, but it </a:t>
            </a:r>
            <a:r>
              <a:rPr lang="fr-BE" b="1"/>
              <a:t>decreases</a:t>
            </a:r>
            <a:r>
              <a:rPr lang="fr-BE"/>
              <a:t> a little for </a:t>
            </a:r>
            <a:r>
              <a:rPr lang="fr-BE" b="1"/>
              <a:t>bigger graphs</a:t>
            </a:r>
            <a:r>
              <a:rPr lang="fr-BE"/>
              <a:t>. </a:t>
            </a:r>
          </a:p>
          <a:p>
            <a:endParaRPr lang="fr-BE"/>
          </a:p>
          <a:p>
            <a:r>
              <a:rPr lang="fr-BE"/>
              <a:t>	-&gt; It is due to an </a:t>
            </a:r>
            <a:r>
              <a:rPr lang="fr-BE" b="1"/>
              <a:t>increase</a:t>
            </a:r>
            <a:r>
              <a:rPr lang="fr-BE"/>
              <a:t> in the number of relaxed edges in the search as the number of edges has more than </a:t>
            </a:r>
            <a:r>
              <a:rPr lang="fr-BE" b="1"/>
              <a:t>doubled</a:t>
            </a:r>
            <a:r>
              <a:rPr lang="fr-BE"/>
              <a:t>. </a:t>
            </a:r>
          </a:p>
          <a:p>
            <a:endParaRPr lang="fr-BE"/>
          </a:p>
          <a:p>
            <a:r>
              <a:rPr lang="fr-BE"/>
              <a:t>	-&gt; in </a:t>
            </a:r>
            <a:r>
              <a:rPr lang="fr-BE" b="1"/>
              <a:t>single modal scenario</a:t>
            </a:r>
            <a:r>
              <a:rPr lang="fr-BE"/>
              <a:t>, the speedup for graph 5 was </a:t>
            </a:r>
            <a:r>
              <a:rPr lang="fr-BE" b="1"/>
              <a:t>8</a:t>
            </a:r>
            <a:r>
              <a:rPr lang="fr-BE"/>
              <a:t>, and here we have </a:t>
            </a:r>
            <a:r>
              <a:rPr lang="fr-BE" b="1"/>
              <a:t>4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Below, we have the </a:t>
            </a:r>
            <a:r>
              <a:rPr lang="fr-BE" b="1" u="sng"/>
              <a:t>average modalities répartitions </a:t>
            </a:r>
            <a:r>
              <a:rPr lang="fr-BE"/>
              <a:t>over graphs 1 to 5.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Since the bike layer contains </a:t>
            </a:r>
            <a:r>
              <a:rPr lang="fr-BE" b="1"/>
              <a:t>faster</a:t>
            </a:r>
            <a:r>
              <a:rPr lang="fr-BE"/>
              <a:t> edges than the walk layer, </a:t>
            </a:r>
            <a:r>
              <a:rPr lang="fr-BE" b="1"/>
              <a:t>ALT</a:t>
            </a:r>
            <a:r>
              <a:rPr lang="fr-BE"/>
              <a:t> tends to choose the second layer more often? 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In Graph 5, there is the opposite behaviour, because </a:t>
            </a:r>
            <a:r>
              <a:rPr lang="fr-BE" b="1"/>
              <a:t>graph 5 covers a larger area </a:t>
            </a:r>
            <a:r>
              <a:rPr lang="fr-BE"/>
              <a:t>than the villo stations are, leading to more edges in the foot base layer.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For </a:t>
            </a:r>
            <a:r>
              <a:rPr lang="fr-BE" b="1" u="sng"/>
              <a:t>experiment 9 and 10</a:t>
            </a:r>
            <a:r>
              <a:rPr lang="fr-BE"/>
              <a:t>, we incorporate </a:t>
            </a:r>
            <a:r>
              <a:rPr lang="fr-BE" b="1"/>
              <a:t>user preferences : </a:t>
            </a:r>
          </a:p>
          <a:p>
            <a:endParaRPr lang="fr-BE" b="1"/>
          </a:p>
          <a:p>
            <a:pPr marL="171450" indent="-171450">
              <a:buFontTx/>
              <a:buChar char="-"/>
            </a:pPr>
            <a:r>
              <a:rPr lang="fr-BE"/>
              <a:t>We </a:t>
            </a:r>
            <a:r>
              <a:rPr lang="fr-BE" b="1"/>
              <a:t>keep</a:t>
            </a:r>
            <a:r>
              <a:rPr lang="fr-BE"/>
              <a:t> the station-based multimodal network, but we take a </a:t>
            </a:r>
            <a:r>
              <a:rPr lang="fr-BE" b="1"/>
              <a:t>shared car layer instead </a:t>
            </a:r>
            <a:r>
              <a:rPr lang="fr-BE"/>
              <a:t>of a walk layer. We </a:t>
            </a:r>
            <a:r>
              <a:rPr lang="fr-BE" b="1"/>
              <a:t>assume</a:t>
            </a:r>
            <a:r>
              <a:rPr lang="fr-BE"/>
              <a:t> each node contains a station to maintain scheduling cohérence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 u="sng"/>
              <a:t>edge weights </a:t>
            </a:r>
            <a:r>
              <a:rPr lang="fr-BE"/>
              <a:t>are modeled as weighted sums, where </a:t>
            </a:r>
            <a:r>
              <a:rPr lang="fr-BE" b="1"/>
              <a:t>M</a:t>
            </a:r>
            <a:r>
              <a:rPr lang="fr-BE"/>
              <a:t> is the nb of modalities, and the two metrics are </a:t>
            </a:r>
          </a:p>
          <a:p>
            <a:pPr marL="628650" lvl="1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traversal time</a:t>
            </a:r>
            <a:endParaRPr lang="fr-BE"/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cost</a:t>
            </a:r>
            <a:r>
              <a:rPr lang="fr-BE"/>
              <a:t> = the </a:t>
            </a:r>
            <a:r>
              <a:rPr lang="fr-BE" b="1"/>
              <a:t>gas price depending on the length in kilometers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41908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In this experiment, we have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applied ALT preprocessing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with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constant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preferences, namely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c1 = c2 = 1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to test what happens with a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neutral preprocessing</a:t>
            </a:r>
          </a:p>
          <a:p>
            <a:endParaRPr lang="fr-BE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For the </a:t>
            </a:r>
            <a:r>
              <a:rPr lang="fr-BE" b="1" u="sng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phase, we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fix c1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vary c2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with range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[0,2]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and a step of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0,2,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We limit the lower bound to 0 to </a:t>
            </a:r>
            <a:r>
              <a:rPr lang="fr-BE" b="1" u="sng">
                <a:latin typeface="Roboto Light" panose="02000000000000000000" pitchFamily="2" charset="0"/>
                <a:ea typeface="Roboto Light" panose="02000000000000000000" pitchFamily="2" charset="0"/>
              </a:rPr>
              <a:t>avoid negative edge weights</a:t>
            </a:r>
          </a:p>
          <a:p>
            <a:pPr marL="171450" indent="-171450">
              <a:buFontTx/>
              <a:buChar char="-"/>
            </a:pPr>
            <a:endParaRPr lang="fr-BE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For the </a:t>
            </a:r>
            <a:r>
              <a:rPr lang="fr-BE" b="1" u="sng">
                <a:latin typeface="Roboto Light" panose="02000000000000000000" pitchFamily="2" charset="0"/>
                <a:ea typeface="Roboto Light" panose="02000000000000000000" pitchFamily="2" charset="0"/>
              </a:rPr>
              <a:t>preprocessing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, as we set c1 = c2 to 1, it is a straight line for each c2, </a:t>
            </a:r>
          </a:p>
          <a:p>
            <a:pPr marL="171450" indent="-171450">
              <a:buFontTx/>
              <a:buChar char="-"/>
            </a:pPr>
            <a:endParaRPr lang="fr-BE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If we look at the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maximal average lower bounds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, as expected, they do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not change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when c2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increases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since the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landmark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 distances are </a:t>
            </a:r>
            <a:r>
              <a:rPr lang="fr-BE" b="1">
                <a:latin typeface="Roboto Light" panose="02000000000000000000" pitchFamily="2" charset="0"/>
                <a:ea typeface="Roboto Light" panose="02000000000000000000" pitchFamily="2" charset="0"/>
              </a:rPr>
              <a:t>not impacted </a:t>
            </a:r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by the user preferences during the preprocessing phase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5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As a </a:t>
            </a:r>
            <a:r>
              <a:rPr lang="fr-BE" b="1"/>
              <a:t>quick reminder</a:t>
            </a:r>
            <a:r>
              <a:rPr lang="fr-BE"/>
              <a:t>, the shortest path problem consists in finding the path with minimal length between two nodes,</a:t>
            </a:r>
          </a:p>
          <a:p>
            <a:endParaRPr lang="fr-BE"/>
          </a:p>
          <a:p>
            <a:r>
              <a:rPr lang="fr-BE"/>
              <a:t>Formally, given a directed weighted graph with non-negative edge</a:t>
            </a:r>
          </a:p>
          <a:p>
            <a:endParaRPr lang="fr-BE"/>
          </a:p>
          <a:p>
            <a:r>
              <a:rPr lang="fr-BE"/>
              <a:t>Having non negative weights is important as some algorithm cannot deal with them</a:t>
            </a:r>
          </a:p>
          <a:p>
            <a:endParaRPr lang="fr-BE"/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15765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terms of </a:t>
            </a:r>
            <a:r>
              <a:rPr lang="en-US" b="1" u="sng"/>
              <a:t>query times </a:t>
            </a:r>
            <a:r>
              <a:rPr lang="en-US"/>
              <a:t>:</a:t>
            </a:r>
          </a:p>
          <a:p>
            <a:pPr marL="628650" lvl="1" indent="-171450">
              <a:buFontTx/>
              <a:buChar char="-"/>
            </a:pPr>
            <a:r>
              <a:rPr lang="en-US"/>
              <a:t> it </a:t>
            </a:r>
            <a:r>
              <a:rPr lang="en-US" b="1"/>
              <a:t>increases</a:t>
            </a:r>
            <a:r>
              <a:rPr lang="en-US"/>
              <a:t> a little with c2, especially for </a:t>
            </a:r>
            <a:r>
              <a:rPr lang="en-US" b="1"/>
              <a:t>bigger graphs</a:t>
            </a:r>
            <a:r>
              <a:rPr lang="en-US"/>
              <a:t>, which is </a:t>
            </a:r>
            <a:r>
              <a:rPr lang="en-US" b="1" u="sng"/>
              <a:t>correlated</a:t>
            </a:r>
            <a:r>
              <a:rPr lang="en-US"/>
              <a:t> with the </a:t>
            </a:r>
            <a:r>
              <a:rPr lang="en-US" b="1"/>
              <a:t>averaged relaxed space size </a:t>
            </a:r>
            <a:r>
              <a:rPr lang="en-US"/>
              <a:t>(right)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62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When </a:t>
            </a:r>
            <a:r>
              <a:rPr lang="fr-BE" b="1"/>
              <a:t>c2 = 1</a:t>
            </a:r>
            <a:r>
              <a:rPr lang="fr-BE"/>
              <a:t>, w2 remain the </a:t>
            </a:r>
            <a:r>
              <a:rPr lang="fr-BE" b="1"/>
              <a:t>same</a:t>
            </a:r>
            <a:r>
              <a:rPr lang="fr-BE"/>
              <a:t> and the edge weights are the </a:t>
            </a:r>
            <a:r>
              <a:rPr lang="fr-BE" b="1"/>
              <a:t>same as without preferences</a:t>
            </a:r>
          </a:p>
          <a:p>
            <a:pPr marL="171450" indent="-171450">
              <a:buFontTx/>
              <a:buChar char="-"/>
            </a:pPr>
            <a:r>
              <a:rPr lang="fr-BE"/>
              <a:t>When </a:t>
            </a:r>
            <a:r>
              <a:rPr lang="fr-BE" b="1"/>
              <a:t>c2 &gt; 1</a:t>
            </a:r>
            <a:r>
              <a:rPr lang="fr-BE"/>
              <a:t>, w2 increases = more </a:t>
            </a:r>
            <a:r>
              <a:rPr lang="fr-BE" b="1"/>
              <a:t>expensive</a:t>
            </a:r>
          </a:p>
          <a:p>
            <a:pPr marL="171450" indent="-171450">
              <a:buFontTx/>
              <a:buChar char="-"/>
            </a:pPr>
            <a:r>
              <a:rPr lang="fr-BE"/>
              <a:t>When</a:t>
            </a:r>
            <a:r>
              <a:rPr lang="fr-BE" b="1"/>
              <a:t> 0 &lt;= c2 &lt; 1</a:t>
            </a:r>
            <a:r>
              <a:rPr lang="fr-BE"/>
              <a:t>, w2 decreases = </a:t>
            </a:r>
            <a:r>
              <a:rPr lang="fr-BE" b="1"/>
              <a:t>cheaper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Here, we have the </a:t>
            </a:r>
            <a:r>
              <a:rPr lang="fr-BE" b="1" u="sng"/>
              <a:t>modalities répartitions </a:t>
            </a:r>
            <a:r>
              <a:rPr lang="fr-BE"/>
              <a:t>with respect to c2 for each graph. That is, the </a:t>
            </a:r>
            <a:r>
              <a:rPr lang="fr-BE" b="1"/>
              <a:t>average percentage </a:t>
            </a:r>
            <a:r>
              <a:rPr lang="fr-BE"/>
              <a:t>of each modality constituting the average shortest path</a:t>
            </a:r>
          </a:p>
          <a:p>
            <a:pPr marL="628650" lvl="1" indent="-171450">
              <a:buFontTx/>
              <a:buChar char="-"/>
            </a:pPr>
            <a:r>
              <a:rPr lang="fr-BE"/>
              <a:t>We notice that the % of </a:t>
            </a:r>
            <a:r>
              <a:rPr lang="fr-BE" b="1"/>
              <a:t>bike</a:t>
            </a:r>
            <a:r>
              <a:rPr lang="fr-BE"/>
              <a:t> edges </a:t>
            </a:r>
            <a:r>
              <a:rPr lang="fr-BE" b="1"/>
              <a:t>decreases</a:t>
            </a:r>
            <a:r>
              <a:rPr lang="fr-BE"/>
              <a:t> with the graph size. We suppose it is because there are </a:t>
            </a:r>
            <a:r>
              <a:rPr lang="fr-BE" b="1"/>
              <a:t>more fast edges </a:t>
            </a:r>
            <a:r>
              <a:rPr lang="fr-BE"/>
              <a:t>in bigger graphs, and thus more </a:t>
            </a:r>
            <a:r>
              <a:rPr lang="fr-BE" b="1"/>
              <a:t>interesting</a:t>
            </a:r>
            <a:r>
              <a:rPr lang="fr-BE"/>
              <a:t> to take the </a:t>
            </a:r>
            <a:r>
              <a:rPr lang="fr-BE" b="1"/>
              <a:t>car</a:t>
            </a:r>
            <a:r>
              <a:rPr lang="fr-BE"/>
              <a:t>. </a:t>
            </a:r>
          </a:p>
          <a:p>
            <a:pPr marL="628650" lvl="1" indent="-171450">
              <a:buFontTx/>
              <a:buChar char="-"/>
            </a:pPr>
            <a:r>
              <a:rPr lang="fr-BE"/>
              <a:t>But it depends on the speed of bike. We set it at 25 km/h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Here, we have a </a:t>
            </a:r>
            <a:r>
              <a:rPr lang="fr-BE" b="1"/>
              <a:t>global view </a:t>
            </a:r>
            <a:r>
              <a:rPr lang="fr-BE"/>
              <a:t>on the modalities répartition over each graph in 3 dimensions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7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For the </a:t>
            </a:r>
            <a:r>
              <a:rPr lang="fr-BE" b="1"/>
              <a:t>final experiment</a:t>
            </a:r>
            <a:r>
              <a:rPr lang="fr-BE"/>
              <a:t>, we </a:t>
            </a:r>
            <a:r>
              <a:rPr lang="fr-BE" b="1"/>
              <a:t>keep</a:t>
            </a:r>
            <a:r>
              <a:rPr lang="fr-BE"/>
              <a:t> the same </a:t>
            </a:r>
            <a:r>
              <a:rPr lang="fr-BE" b="1"/>
              <a:t>topology</a:t>
            </a:r>
            <a:r>
              <a:rPr lang="fr-BE"/>
              <a:t> as the previous one, that is a </a:t>
            </a:r>
            <a:r>
              <a:rPr lang="fr-BE" b="1"/>
              <a:t>bi-modal shared car and villo stations network </a:t>
            </a:r>
            <a:r>
              <a:rPr lang="fr-BE"/>
              <a:t>but we </a:t>
            </a:r>
            <a:r>
              <a:rPr lang="fr-BE" b="1"/>
              <a:t>only</a:t>
            </a:r>
            <a:r>
              <a:rPr lang="fr-BE"/>
              <a:t> consider </a:t>
            </a:r>
            <a:r>
              <a:rPr lang="fr-BE" b="1"/>
              <a:t>graph 3</a:t>
            </a:r>
            <a:r>
              <a:rPr lang="fr-BE"/>
              <a:t> for simplicity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This time, we test </a:t>
            </a:r>
            <a:r>
              <a:rPr lang="fr-BE" b="1"/>
              <a:t>different combinations </a:t>
            </a:r>
            <a:r>
              <a:rPr lang="fr-BE"/>
              <a:t>of preferences. </a:t>
            </a:r>
          </a:p>
          <a:p>
            <a:pPr marL="171450" indent="-171450">
              <a:buFontTx/>
              <a:buChar char="-"/>
            </a:pPr>
            <a:r>
              <a:rPr lang="fr-BE"/>
              <a:t>Fix </a:t>
            </a:r>
            <a:r>
              <a:rPr lang="fr-BE" b="1"/>
              <a:t>c1 = 1 and vary c2</a:t>
            </a:r>
            <a:r>
              <a:rPr lang="fr-BE"/>
              <a:t>, and preprocessing with the extreme users, </a:t>
            </a:r>
          </a:p>
          <a:p>
            <a:pPr marL="628650" lvl="1" indent="-171450">
              <a:buFontTx/>
              <a:buChar char="-"/>
            </a:pPr>
            <a:r>
              <a:rPr lang="fr-BE"/>
              <a:t>thus [1, 0], [1, 2], [1, 1]</a:t>
            </a:r>
          </a:p>
          <a:p>
            <a:pPr marL="171450" indent="-171450">
              <a:buFontTx/>
              <a:buChar char="-"/>
            </a:pPr>
            <a:r>
              <a:rPr lang="fr-BE"/>
              <a:t>Then we </a:t>
            </a:r>
            <a:r>
              <a:rPr lang="fr-BE" b="1"/>
              <a:t>fix c2, and vary c1 </a:t>
            </a:r>
            <a:r>
              <a:rPr lang="fr-BE"/>
              <a:t>and preprocessing with the extreme users, </a:t>
            </a:r>
          </a:p>
          <a:p>
            <a:pPr marL="628650" lvl="1" indent="-171450">
              <a:buFontTx/>
              <a:buChar char="-"/>
            </a:pPr>
            <a:r>
              <a:rPr lang="fr-BE"/>
              <a:t>thus [0, 1], [2, 1], [1, 1]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In terms of </a:t>
            </a:r>
            <a:r>
              <a:rPr lang="fr-BE" b="1" u="sng"/>
              <a:t>preprocessing times</a:t>
            </a:r>
            <a:r>
              <a:rPr lang="fr-BE"/>
              <a:t>, </a:t>
            </a:r>
          </a:p>
          <a:p>
            <a:pPr marL="628650" lvl="1" indent="-171450">
              <a:buFontTx/>
              <a:buChar char="-"/>
            </a:pPr>
            <a:r>
              <a:rPr lang="fr-BE"/>
              <a:t>the different combinations affect the performance. In </a:t>
            </a:r>
            <a:r>
              <a:rPr lang="fr-BE" b="1"/>
              <a:t>experiment 8</a:t>
            </a:r>
            <a:r>
              <a:rPr lang="fr-BE"/>
              <a:t>, we had a preprocessing time of </a:t>
            </a:r>
            <a:r>
              <a:rPr lang="fr-BE" b="1"/>
              <a:t>6 </a:t>
            </a:r>
            <a:r>
              <a:rPr lang="fr-BE"/>
              <a:t>seconds, thus here we have poorer preprocessing times. But the it is not a drastic increase (1 second)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In terms of </a:t>
            </a:r>
            <a:r>
              <a:rPr lang="fr-BE" b="1" u="sng"/>
              <a:t>query times</a:t>
            </a:r>
            <a:r>
              <a:rPr lang="fr-BE"/>
              <a:t>, we have interesting results.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/>
              <a:t>Except for</a:t>
            </a:r>
            <a:r>
              <a:rPr lang="fr-BE" b="1"/>
              <a:t> f:c2, E:high</a:t>
            </a:r>
            <a:r>
              <a:rPr lang="fr-BE"/>
              <a:t>, most of the use cases yield </a:t>
            </a:r>
            <a:r>
              <a:rPr lang="fr-BE" b="1"/>
              <a:t>stable</a:t>
            </a:r>
            <a:r>
              <a:rPr lang="fr-BE"/>
              <a:t> query times over c. 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Preprocessing</a:t>
            </a:r>
            <a:r>
              <a:rPr lang="fr-BE"/>
              <a:t> with </a:t>
            </a:r>
            <a:r>
              <a:rPr lang="fr-BE" b="1"/>
              <a:t>middle</a:t>
            </a:r>
            <a:r>
              <a:rPr lang="fr-BE"/>
              <a:t> case does </a:t>
            </a:r>
            <a:r>
              <a:rPr lang="fr-BE" b="1"/>
              <a:t>not</a:t>
            </a:r>
            <a:r>
              <a:rPr lang="fr-BE"/>
              <a:t> </a:t>
            </a:r>
            <a:r>
              <a:rPr lang="fr-BE" b="1"/>
              <a:t>necessarily</a:t>
            </a:r>
            <a:r>
              <a:rPr lang="fr-BE"/>
              <a:t> yield </a:t>
            </a:r>
            <a:r>
              <a:rPr lang="fr-BE" b="1"/>
              <a:t>worse</a:t>
            </a:r>
            <a:r>
              <a:rPr lang="fr-BE"/>
              <a:t> query times, except when c &gt; 1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628650" lvl="1" indent="-171450">
              <a:buFontTx/>
              <a:buChar char="-"/>
            </a:pPr>
            <a:r>
              <a:rPr lang="fr-BE" b="1"/>
              <a:t>Overall</a:t>
            </a:r>
            <a:r>
              <a:rPr lang="fr-BE"/>
              <a:t>, query times </a:t>
            </a:r>
            <a:r>
              <a:rPr lang="fr-BE" b="1"/>
              <a:t>increase</a:t>
            </a:r>
            <a:r>
              <a:rPr lang="fr-BE"/>
              <a:t> with c, which can also be seen in the </a:t>
            </a:r>
            <a:r>
              <a:rPr lang="fr-BE" b="1"/>
              <a:t>average relaxed space </a:t>
            </a:r>
            <a:r>
              <a:rPr lang="fr-BE"/>
              <a:t>plot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89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Here, we have the </a:t>
            </a:r>
            <a:r>
              <a:rPr lang="fr-BE" b="1" u="sng"/>
              <a:t>average modalities repartition </a:t>
            </a:r>
            <a:r>
              <a:rPr lang="fr-BE"/>
              <a:t>for each </a:t>
            </a:r>
            <a:r>
              <a:rPr lang="fr-BE" b="1"/>
              <a:t>combination</a:t>
            </a:r>
            <a:r>
              <a:rPr lang="fr-BE"/>
              <a:t> of use case. </a:t>
            </a:r>
          </a:p>
          <a:p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We can notice that when </a:t>
            </a:r>
            <a:r>
              <a:rPr lang="fr-BE" b="1"/>
              <a:t>c2 </a:t>
            </a:r>
            <a:r>
              <a:rPr lang="fr-BE"/>
              <a:t>is fixed (the </a:t>
            </a:r>
            <a:r>
              <a:rPr lang="fr-BE" b="1"/>
              <a:t>price</a:t>
            </a:r>
            <a:r>
              <a:rPr lang="fr-BE"/>
              <a:t>), only the </a:t>
            </a:r>
            <a:r>
              <a:rPr lang="fr-BE" b="1"/>
              <a:t>time</a:t>
            </a:r>
            <a:r>
              <a:rPr lang="fr-BE"/>
              <a:t> varies (</a:t>
            </a:r>
            <a:r>
              <a:rPr lang="fr-BE" b="1"/>
              <a:t>c1</a:t>
            </a:r>
            <a:r>
              <a:rPr lang="fr-BE"/>
              <a:t>), and the more </a:t>
            </a:r>
            <a:r>
              <a:rPr lang="fr-BE" b="1"/>
              <a:t>c1 increases</a:t>
            </a:r>
            <a:r>
              <a:rPr lang="fr-BE"/>
              <a:t>, the </a:t>
            </a:r>
            <a:r>
              <a:rPr lang="fr-BE" b="1"/>
              <a:t>more villo edges </a:t>
            </a:r>
            <a:r>
              <a:rPr lang="fr-BE"/>
              <a:t>are selected by the algorithm. 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This can </a:t>
            </a:r>
            <a:r>
              <a:rPr lang="fr-BE" b="1" u="sng"/>
              <a:t>explain</a:t>
            </a:r>
            <a:r>
              <a:rPr lang="fr-BE"/>
              <a:t> why </a:t>
            </a:r>
            <a:r>
              <a:rPr lang="fr-BE" b="1"/>
              <a:t>f=c2, E:high </a:t>
            </a:r>
            <a:r>
              <a:rPr lang="fr-BE"/>
              <a:t>performs the worst compared to the other combinations. Indeed, when considering the </a:t>
            </a:r>
            <a:r>
              <a:rPr lang="fr-BE" b="1"/>
              <a:t>worst case </a:t>
            </a:r>
            <a:r>
              <a:rPr lang="fr-BE"/>
              <a:t>user with the </a:t>
            </a:r>
            <a:r>
              <a:rPr lang="fr-BE" b="1"/>
              <a:t>highest value </a:t>
            </a:r>
            <a:r>
              <a:rPr lang="fr-BE"/>
              <a:t>of the interval, the search has the </a:t>
            </a:r>
            <a:r>
              <a:rPr lang="fr-BE" b="1"/>
              <a:t>incentive</a:t>
            </a:r>
            <a:r>
              <a:rPr lang="fr-BE"/>
              <a:t> to pick </a:t>
            </a:r>
            <a:r>
              <a:rPr lang="fr-BE" b="1"/>
              <a:t>more</a:t>
            </a:r>
            <a:r>
              <a:rPr lang="en-US" b="1"/>
              <a:t> Villo </a:t>
            </a:r>
            <a:r>
              <a:rPr lang="en-US"/>
              <a:t>edges as it has </a:t>
            </a:r>
            <a:r>
              <a:rPr lang="en-US" b="1"/>
              <a:t>a cost of 0 € </a:t>
            </a:r>
            <a:r>
              <a:rPr lang="en-US"/>
              <a:t>and increasing the time eventually yields </a:t>
            </a:r>
            <a:r>
              <a:rPr lang="en-US" b="1"/>
              <a:t>higher</a:t>
            </a:r>
            <a:r>
              <a:rPr lang="en-US"/>
              <a:t> edges values for the </a:t>
            </a:r>
            <a:r>
              <a:rPr lang="en-US" b="1"/>
              <a:t>car</a:t>
            </a:r>
            <a:r>
              <a:rPr lang="en-US"/>
              <a:t> layer. 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7972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68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/>
              <a:t>A </a:t>
            </a:r>
            <a:r>
              <a:rPr lang="fr-BE" b="1"/>
              <a:t>simple path </a:t>
            </a:r>
            <a:r>
              <a:rPr lang="fr-BE"/>
              <a:t>is a sequence of distinct adjacent edges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path length </a:t>
            </a:r>
            <a:r>
              <a:rPr lang="fr-BE"/>
              <a:t>is the sum of the length of edges constituting it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The </a:t>
            </a:r>
            <a:r>
              <a:rPr lang="fr-BE" b="1"/>
              <a:t>shortest path </a:t>
            </a:r>
            <a:r>
              <a:rPr lang="fr-BE"/>
              <a:t>is the s-t path with minimal length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We define the </a:t>
            </a:r>
            <a:r>
              <a:rPr lang="fr-BE" b="1"/>
              <a:t>distance</a:t>
            </a:r>
            <a:r>
              <a:rPr lang="fr-BE"/>
              <a:t> as the length of the shortest path between s and t</a:t>
            </a:r>
          </a:p>
          <a:p>
            <a:pPr marL="628650" lvl="1" indent="-171450">
              <a:buFontTx/>
              <a:buChar char="-"/>
            </a:pPr>
            <a:r>
              <a:rPr lang="fr-BE"/>
              <a:t>It must satisfy the </a:t>
            </a:r>
            <a:r>
              <a:rPr lang="fr-BE" b="1"/>
              <a:t>triangle inequality </a:t>
            </a:r>
            <a:r>
              <a:rPr lang="fr-BE"/>
              <a:t>property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TODO : change explication for SP et Distance</a:t>
            </a:r>
          </a:p>
        </p:txBody>
      </p:sp>
    </p:spTree>
    <p:extLst>
      <p:ext uri="{BB962C8B-B14F-4D97-AF65-F5344CB8AC3E}">
        <p14:creationId xmlns:p14="http://schemas.microsoft.com/office/powerpoint/2010/main" val="111706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We now look at the </a:t>
            </a:r>
            <a:r>
              <a:rPr lang="fr-BE" b="1"/>
              <a:t>state of the art </a:t>
            </a:r>
            <a:r>
              <a:rPr lang="fr-BE"/>
              <a:t>as well as some </a:t>
            </a:r>
            <a:r>
              <a:rPr lang="fr-BE" b="1" i="0"/>
              <a:t>background</a:t>
            </a:r>
            <a:r>
              <a:rPr lang="fr-BE"/>
              <a:t> for the experiments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1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b="0">
                <a:latin typeface="+mj-lt"/>
              </a:rPr>
              <a:t>The shortest path problem can be solved by simple algorithms</a:t>
            </a:r>
          </a:p>
          <a:p>
            <a:pPr marL="171450" indent="-171450">
              <a:buFontTx/>
              <a:buChar char="-"/>
            </a:pPr>
            <a:endParaRPr lang="fr-BE" b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fr-BE" b="1"/>
              <a:t>Dijkstra’s</a:t>
            </a:r>
            <a:r>
              <a:rPr lang="fr-BE"/>
              <a:t> algorithm is the classical algorithm to solve the shortest path pb</a:t>
            </a:r>
          </a:p>
          <a:p>
            <a:pPr marL="628650" lvl="1" indent="-171450">
              <a:buFontTx/>
              <a:buChar char="-"/>
            </a:pPr>
            <a:r>
              <a:rPr lang="fr-BE"/>
              <a:t>It solves the </a:t>
            </a:r>
            <a:r>
              <a:rPr lang="fr-BE" b="1"/>
              <a:t>single source </a:t>
            </a:r>
            <a:r>
              <a:rPr lang="fr-BE"/>
              <a:t>variant, but can be adapted to the single pair and single destination variants</a:t>
            </a:r>
          </a:p>
          <a:p>
            <a:pPr marL="628650" lvl="1" indent="-171450">
              <a:buFontTx/>
              <a:buChar char="-"/>
            </a:pPr>
            <a:endParaRPr lang="fr-BE"/>
          </a:p>
          <a:p>
            <a:pPr marL="171450" lvl="0" indent="-171450">
              <a:buFontTx/>
              <a:buChar char="-"/>
            </a:pPr>
            <a:r>
              <a:rPr lang="fr-BE"/>
              <a:t>Each algorithm deals with </a:t>
            </a:r>
            <a:r>
              <a:rPr lang="fr-BE" b="1"/>
              <a:t>different variants </a:t>
            </a:r>
            <a:r>
              <a:rPr lang="fr-BE"/>
              <a:t>of the pb</a:t>
            </a:r>
          </a:p>
          <a:p>
            <a:pPr marL="628650" lvl="1" indent="-171450">
              <a:buFontTx/>
              <a:buChar char="-"/>
            </a:pPr>
            <a:r>
              <a:rPr lang="fr-BE" b="1"/>
              <a:t>Bellmman-Ford</a:t>
            </a:r>
            <a:r>
              <a:rPr lang="fr-BE"/>
              <a:t> can handle non-negative edge weights</a:t>
            </a:r>
          </a:p>
        </p:txBody>
      </p:sp>
    </p:spTree>
    <p:extLst>
      <p:ext uri="{BB962C8B-B14F-4D97-AF65-F5344CB8AC3E}">
        <p14:creationId xmlns:p14="http://schemas.microsoft.com/office/powerpoint/2010/main" val="392984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</a:t>
            </a:r>
            <a:r>
              <a:rPr lang="en-US" b="1"/>
              <a:t>quickly</a:t>
            </a:r>
            <a:r>
              <a:rPr lang="en-US"/>
              <a:t> describe Dijkstra’s algorithm</a:t>
            </a:r>
          </a:p>
          <a:p>
            <a:pPr marL="171450" indent="-171450">
              <a:buFontTx/>
              <a:buChar char="-"/>
            </a:pPr>
            <a:r>
              <a:rPr lang="en-US"/>
              <a:t>Given a directed weighted graph with non-negative weights, we </a:t>
            </a:r>
            <a:r>
              <a:rPr lang="en-US" b="1"/>
              <a:t>maintain</a:t>
            </a:r>
            <a:r>
              <a:rPr lang="en-US"/>
              <a:t> a set X of visited nodes and a distance label L for each node (the shortest distance found so far)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While the destination node is not visited, we </a:t>
            </a:r>
            <a:r>
              <a:rPr lang="en-US" b="1"/>
              <a:t>pick</a:t>
            </a:r>
            <a:r>
              <a:rPr lang="en-US"/>
              <a:t> a node v such that its distance is minimal using a </a:t>
            </a:r>
            <a:r>
              <a:rPr lang="en-US" b="1"/>
              <a:t>priority queue</a:t>
            </a:r>
          </a:p>
          <a:p>
            <a:pPr marL="171450" indent="-171450">
              <a:buFontTx/>
              <a:buChar char="-"/>
            </a:pPr>
            <a:endParaRPr lang="en-US" b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The priority queue can be modeled with a simple array, a binary heap or a Fibonacci heap for example</a:t>
            </a:r>
            <a:endParaRPr lang="en-US" b="1"/>
          </a:p>
          <a:p>
            <a:pPr marL="171450" indent="-171450">
              <a:buFontTx/>
              <a:buChar char="-"/>
            </a:pPr>
            <a:endParaRPr lang="en-US" b="1"/>
          </a:p>
          <a:p>
            <a:pPr marL="628650" lvl="1" indent="-171450">
              <a:buFontTx/>
              <a:buChar char="-"/>
            </a:pPr>
            <a:r>
              <a:rPr lang="en-US"/>
              <a:t>Then, </a:t>
            </a:r>
            <a:r>
              <a:rPr lang="en-US" b="1"/>
              <a:t>for each neighbour </a:t>
            </a:r>
            <a:r>
              <a:rPr lang="en-US"/>
              <a:t>w, we </a:t>
            </a:r>
            <a:r>
              <a:rPr lang="en-US" b="1"/>
              <a:t>relax</a:t>
            </a:r>
            <a:r>
              <a:rPr lang="en-US"/>
              <a:t> its outgoing edges: if adding the new weight yields smaller edge, we update its label</a:t>
            </a:r>
          </a:p>
          <a:p>
            <a:pPr marL="628650" lvl="1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8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/>
              <a:t>We can see that the data structure used to model the priority queue can significantly </a:t>
            </a:r>
            <a:r>
              <a:rPr lang="fr-BE" b="1"/>
              <a:t>impact the time complexity </a:t>
            </a:r>
            <a:r>
              <a:rPr lang="fr-BE"/>
              <a:t>of Dijkstra’s algorithm</a:t>
            </a:r>
          </a:p>
          <a:p>
            <a:pPr marL="171450" indent="-171450">
              <a:buFontTx/>
              <a:buChar char="-"/>
            </a:pPr>
            <a:endParaRPr lang="fr-BE"/>
          </a:p>
          <a:p>
            <a:pPr marL="171450" indent="-171450">
              <a:buFontTx/>
              <a:buChar char="-"/>
            </a:pPr>
            <a:r>
              <a:rPr lang="fr-BE"/>
              <a:t>Here we have an </a:t>
            </a:r>
            <a:r>
              <a:rPr lang="fr-BE" b="1"/>
              <a:t>example</a:t>
            </a:r>
            <a:r>
              <a:rPr lang="fr-BE"/>
              <a:t> of execution of Dijkstra’s algorithm. We will not enter in details</a:t>
            </a:r>
          </a:p>
        </p:txBody>
      </p:sp>
    </p:spTree>
    <p:extLst>
      <p:ext uri="{BB962C8B-B14F-4D97-AF65-F5344CB8AC3E}">
        <p14:creationId xmlns:p14="http://schemas.microsoft.com/office/powerpoint/2010/main" val="324057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A8FF-57A7-4C48-9D87-EF48B12EA66F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4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1421-7BB2-4B09-BED8-AA9C315FBA95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C683-2206-4CAF-8A79-1B8283DB9C6A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8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D73-5A12-4741-92A4-4728E76A4DEC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0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F2EA-9AC6-4E28-855E-8AC1B9777CF0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9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93286-0AFA-4757-99C2-E4FF3F0DDE7E}" type="datetime1">
              <a:rPr lang="en-US" smtClean="0"/>
              <a:t>8/31/2021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E4C58-CC6E-491E-9A19-E2B21635496F}" type="datetime1">
              <a:rPr lang="en-US" smtClean="0"/>
              <a:t>8/31/2021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C6D4-D09C-44BA-80EA-5A318FE63AC6}" type="datetime1">
              <a:rPr lang="en-US" smtClean="0"/>
              <a:t>8/31/2021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FE4D-EA0A-48A1-B93B-30B74838268C}" type="datetime1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19BD14C-4FF1-4CD3-A1BC-67219B8ACC1B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2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08369C-4D04-422C-84F4-8CCC6E526724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C996F1-22C1-417F-BFA1-8FB83FC43FD0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tags" Target="../tags/tag41.xml"/><Relationship Id="rId21" Type="http://schemas.openxmlformats.org/officeDocument/2006/relationships/image" Target="../media/image50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tags" Target="../tags/tag40.xml"/><Relationship Id="rId16" Type="http://schemas.openxmlformats.org/officeDocument/2006/relationships/image" Target="../media/image4.jp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53.png"/><Relationship Id="rId5" Type="http://schemas.openxmlformats.org/officeDocument/2006/relationships/tags" Target="../tags/tag43.xml"/><Relationship Id="rId15" Type="http://schemas.openxmlformats.org/officeDocument/2006/relationships/notesSlide" Target="../notesSlides/notesSlide11.xml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tags" Target="../tags/tag48.xml"/><Relationship Id="rId19" Type="http://schemas.openxmlformats.org/officeDocument/2006/relationships/image" Target="../media/image48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notesSlide" Target="../notesSlides/notesSlide12.xml"/><Relationship Id="rId18" Type="http://schemas.openxmlformats.org/officeDocument/2006/relationships/image" Target="../media/image63.png"/><Relationship Id="rId3" Type="http://schemas.openxmlformats.org/officeDocument/2006/relationships/tags" Target="../tags/tag54.xml"/><Relationship Id="rId21" Type="http://schemas.openxmlformats.org/officeDocument/2006/relationships/image" Target="../media/image66.png"/><Relationship Id="rId7" Type="http://schemas.openxmlformats.org/officeDocument/2006/relationships/tags" Target="../tags/tag5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62.png"/><Relationship Id="rId2" Type="http://schemas.openxmlformats.org/officeDocument/2006/relationships/tags" Target="../tags/tag53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tags" Target="../tags/tag61.xml"/><Relationship Id="rId19" Type="http://schemas.openxmlformats.org/officeDocument/2006/relationships/image" Target="../media/image64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4.jpg"/><Relationship Id="rId22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73.png"/><Relationship Id="rId3" Type="http://schemas.openxmlformats.org/officeDocument/2006/relationships/tags" Target="../tags/tag65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7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1.png"/><Relationship Id="rId5" Type="http://schemas.openxmlformats.org/officeDocument/2006/relationships/tags" Target="../tags/tag67.xml"/><Relationship Id="rId10" Type="http://schemas.openxmlformats.org/officeDocument/2006/relationships/image" Target="../media/image70.png"/><Relationship Id="rId4" Type="http://schemas.openxmlformats.org/officeDocument/2006/relationships/tags" Target="../tags/tag66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18" Type="http://schemas.openxmlformats.org/officeDocument/2006/relationships/image" Target="../media/image94.png"/><Relationship Id="rId3" Type="http://schemas.openxmlformats.org/officeDocument/2006/relationships/image" Target="../media/image4.jpg"/><Relationship Id="rId21" Type="http://schemas.openxmlformats.org/officeDocument/2006/relationships/image" Target="../media/image97.pn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2.pn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91.svg"/><Relationship Id="rId23" Type="http://schemas.openxmlformats.org/officeDocument/2006/relationships/image" Target="../media/image99.jp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90.png"/><Relationship Id="rId22" Type="http://schemas.openxmlformats.org/officeDocument/2006/relationships/image" Target="../media/image9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0.png"/><Relationship Id="rId18" Type="http://schemas.openxmlformats.org/officeDocument/2006/relationships/image" Target="../media/image106.png"/><Relationship Id="rId3" Type="http://schemas.openxmlformats.org/officeDocument/2006/relationships/tags" Target="../tags/tag70.xml"/><Relationship Id="rId7" Type="http://schemas.openxmlformats.org/officeDocument/2006/relationships/image" Target="../media/image4.jpg"/><Relationship Id="rId12" Type="http://schemas.openxmlformats.org/officeDocument/2006/relationships/image" Target="../media/image104.png"/><Relationship Id="rId17" Type="http://schemas.openxmlformats.org/officeDocument/2006/relationships/image" Target="../media/image105.png"/><Relationship Id="rId2" Type="http://schemas.openxmlformats.org/officeDocument/2006/relationships/tags" Target="../tags/tag69.xml"/><Relationship Id="rId16" Type="http://schemas.openxmlformats.org/officeDocument/2006/relationships/image" Target="../media/image85.svg"/><Relationship Id="rId1" Type="http://schemas.openxmlformats.org/officeDocument/2006/relationships/tags" Target="../tags/tag68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4.png"/><Relationship Id="rId10" Type="http://schemas.openxmlformats.org/officeDocument/2006/relationships/image" Target="../media/image102.png"/><Relationship Id="rId4" Type="http://schemas.openxmlformats.org/officeDocument/2006/relationships/tags" Target="../tags/tag71.xml"/><Relationship Id="rId9" Type="http://schemas.openxmlformats.org/officeDocument/2006/relationships/image" Target="../media/image101.png"/><Relationship Id="rId14" Type="http://schemas.openxmlformats.org/officeDocument/2006/relationships/image" Target="../media/image8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tags" Target="../tags/tag74.xml"/><Relationship Id="rId21" Type="http://schemas.openxmlformats.org/officeDocument/2006/relationships/image" Target="../media/image117.png"/><Relationship Id="rId7" Type="http://schemas.openxmlformats.org/officeDocument/2006/relationships/tags" Target="../tags/tag78.xml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tags" Target="../tags/tag73.xml"/><Relationship Id="rId16" Type="http://schemas.openxmlformats.org/officeDocument/2006/relationships/image" Target="../media/image112.svg"/><Relationship Id="rId20" Type="http://schemas.openxmlformats.org/officeDocument/2006/relationships/image" Target="../media/image116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107.png"/><Relationship Id="rId5" Type="http://schemas.openxmlformats.org/officeDocument/2006/relationships/tags" Target="../tags/tag76.xml"/><Relationship Id="rId15" Type="http://schemas.openxmlformats.org/officeDocument/2006/relationships/image" Target="../media/image111.png"/><Relationship Id="rId10" Type="http://schemas.openxmlformats.org/officeDocument/2006/relationships/image" Target="../media/image4.jpg"/><Relationship Id="rId19" Type="http://schemas.openxmlformats.org/officeDocument/2006/relationships/image" Target="../media/image115.png"/><Relationship Id="rId4" Type="http://schemas.openxmlformats.org/officeDocument/2006/relationships/tags" Target="../tags/tag75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110.svg"/><Relationship Id="rId22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hyperlink" Target="https://www.openstreetmap.org/" TargetMode="External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4.jpg"/><Relationship Id="rId4" Type="http://schemas.openxmlformats.org/officeDocument/2006/relationships/hyperlink" Target="https://github.com/MatveiT/GraphFromOSM" TargetMode="External"/><Relationship Id="rId9" Type="http://schemas.openxmlformats.org/officeDocument/2006/relationships/image" Target="../media/image1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4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23.png"/><Relationship Id="rId11" Type="http://schemas.openxmlformats.org/officeDocument/2006/relationships/image" Target="../media/image122.svg"/><Relationship Id="rId5" Type="http://schemas.openxmlformats.org/officeDocument/2006/relationships/image" Target="../media/image4.jpg"/><Relationship Id="rId10" Type="http://schemas.openxmlformats.org/officeDocument/2006/relationships/image" Target="../media/image12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.jp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6" Type="http://schemas.openxmlformats.org/officeDocument/2006/relationships/chart" Target="../charts/chart1.xml"/><Relationship Id="rId5" Type="http://schemas.openxmlformats.org/officeDocument/2006/relationships/image" Target="../media/image131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4.jp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sv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45.png"/><Relationship Id="rId3" Type="http://schemas.openxmlformats.org/officeDocument/2006/relationships/tags" Target="../tags/tag84.xml"/><Relationship Id="rId7" Type="http://schemas.openxmlformats.org/officeDocument/2006/relationships/image" Target="../media/image140.png"/><Relationship Id="rId12" Type="http://schemas.openxmlformats.org/officeDocument/2006/relationships/image" Target="../media/image4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4.jpg"/><Relationship Id="rId11" Type="http://schemas.openxmlformats.org/officeDocument/2006/relationships/image" Target="../media/image144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14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49.png"/><Relationship Id="rId3" Type="http://schemas.openxmlformats.org/officeDocument/2006/relationships/tags" Target="../tags/tag87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tags" Target="../tags/tag86.xml"/><Relationship Id="rId16" Type="http://schemas.openxmlformats.org/officeDocument/2006/relationships/image" Target="../media/image152.png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7.png"/><Relationship Id="rId5" Type="http://schemas.openxmlformats.org/officeDocument/2006/relationships/tags" Target="../tags/tag89.xml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tags" Target="../tags/tag88.xml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4.jp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.jp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84.png"/><Relationship Id="rId5" Type="http://schemas.openxmlformats.org/officeDocument/2006/relationships/image" Target="../media/image183.png"/><Relationship Id="rId10" Type="http://schemas.openxmlformats.org/officeDocument/2006/relationships/image" Target="../media/image83.svg"/><Relationship Id="rId4" Type="http://schemas.openxmlformats.org/officeDocument/2006/relationships/image" Target="../media/image182.png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94.png"/><Relationship Id="rId3" Type="http://schemas.openxmlformats.org/officeDocument/2006/relationships/tags" Target="../tags/tag92.xml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193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92.png"/><Relationship Id="rId5" Type="http://schemas.openxmlformats.org/officeDocument/2006/relationships/tags" Target="../tags/tag94.xml"/><Relationship Id="rId10" Type="http://schemas.openxmlformats.org/officeDocument/2006/relationships/image" Target="../media/image107.png"/><Relationship Id="rId4" Type="http://schemas.openxmlformats.org/officeDocument/2006/relationships/tags" Target="../tags/tag93.xml"/><Relationship Id="rId9" Type="http://schemas.openxmlformats.org/officeDocument/2006/relationships/image" Target="../media/image183.png"/><Relationship Id="rId14" Type="http://schemas.openxmlformats.org/officeDocument/2006/relationships/image" Target="../media/image1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200.svg"/><Relationship Id="rId3" Type="http://schemas.openxmlformats.org/officeDocument/2006/relationships/image" Target="../media/image4.jpg"/><Relationship Id="rId7" Type="http://schemas.openxmlformats.org/officeDocument/2006/relationships/image" Target="../media/image137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39.svg"/><Relationship Id="rId5" Type="http://schemas.openxmlformats.org/officeDocument/2006/relationships/image" Target="../media/image197.png"/><Relationship Id="rId15" Type="http://schemas.openxmlformats.org/officeDocument/2006/relationships/image" Target="../media/image202.svg"/><Relationship Id="rId10" Type="http://schemas.openxmlformats.org/officeDocument/2006/relationships/image" Target="../media/image138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201.png"/><Relationship Id="rId3" Type="http://schemas.openxmlformats.org/officeDocument/2006/relationships/image" Target="../media/image4.jpg"/><Relationship Id="rId7" Type="http://schemas.openxmlformats.org/officeDocument/2006/relationships/image" Target="../media/image137.png"/><Relationship Id="rId12" Type="http://schemas.openxmlformats.org/officeDocument/2006/relationships/image" Target="../media/image20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99.png"/><Relationship Id="rId5" Type="http://schemas.openxmlformats.org/officeDocument/2006/relationships/image" Target="../media/image204.png"/><Relationship Id="rId10" Type="http://schemas.openxmlformats.org/officeDocument/2006/relationships/image" Target="../media/image206.png"/><Relationship Id="rId4" Type="http://schemas.openxmlformats.org/officeDocument/2006/relationships/image" Target="../media/image203.png"/><Relationship Id="rId9" Type="http://schemas.openxmlformats.org/officeDocument/2006/relationships/image" Target="../media/image205.png"/><Relationship Id="rId14" Type="http://schemas.openxmlformats.org/officeDocument/2006/relationships/image" Target="../media/image20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97.xml"/><Relationship Id="rId21" Type="http://schemas.openxmlformats.org/officeDocument/2006/relationships/image" Target="../media/image193.png"/><Relationship Id="rId7" Type="http://schemas.openxmlformats.org/officeDocument/2006/relationships/tags" Target="../tags/tag101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96.xml"/><Relationship Id="rId16" Type="http://schemas.openxmlformats.org/officeDocument/2006/relationships/image" Target="../media/image212.png"/><Relationship Id="rId20" Type="http://schemas.openxmlformats.org/officeDocument/2006/relationships/image" Target="../media/image200.sv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207.png"/><Relationship Id="rId5" Type="http://schemas.openxmlformats.org/officeDocument/2006/relationships/tags" Target="../tags/tag99.xml"/><Relationship Id="rId15" Type="http://schemas.openxmlformats.org/officeDocument/2006/relationships/image" Target="../media/image211.png"/><Relationship Id="rId23" Type="http://schemas.openxmlformats.org/officeDocument/2006/relationships/image" Target="../media/image216.png"/><Relationship Id="rId10" Type="http://schemas.openxmlformats.org/officeDocument/2006/relationships/image" Target="../media/image4.jpg"/><Relationship Id="rId19" Type="http://schemas.openxmlformats.org/officeDocument/2006/relationships/image" Target="../media/image199.png"/><Relationship Id="rId4" Type="http://schemas.openxmlformats.org/officeDocument/2006/relationships/tags" Target="../tags/tag98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210.png"/><Relationship Id="rId22" Type="http://schemas.openxmlformats.org/officeDocument/2006/relationships/image" Target="../media/image2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10" Type="http://schemas.openxmlformats.org/officeDocument/2006/relationships/image" Target="../media/image139.svg"/><Relationship Id="rId4" Type="http://schemas.openxmlformats.org/officeDocument/2006/relationships/image" Target="../media/image217.png"/><Relationship Id="rId9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00.sv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23.png"/><Relationship Id="rId12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3.png"/><Relationship Id="rId1" Type="http://schemas.openxmlformats.org/officeDocument/2006/relationships/tags" Target="../tags/tag10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02.svg"/><Relationship Id="rId10" Type="http://schemas.openxmlformats.org/officeDocument/2006/relationships/image" Target="../media/image226.png"/><Relationship Id="rId4" Type="http://schemas.openxmlformats.org/officeDocument/2006/relationships/image" Target="../media/image4.jpg"/><Relationship Id="rId9" Type="http://schemas.openxmlformats.org/officeDocument/2006/relationships/image" Target="../media/image225.png"/><Relationship Id="rId14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Relationship Id="rId6" Type="http://schemas.openxmlformats.org/officeDocument/2006/relationships/image" Target="../media/image182.png"/><Relationship Id="rId5" Type="http://schemas.openxmlformats.org/officeDocument/2006/relationships/image" Target="../media/image173.pn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12.png"/><Relationship Id="rId39" Type="http://schemas.openxmlformats.org/officeDocument/2006/relationships/image" Target="../media/image25.png"/><Relationship Id="rId3" Type="http://schemas.openxmlformats.org/officeDocument/2006/relationships/tags" Target="../tags/tag6.xml"/><Relationship Id="rId21" Type="http://schemas.openxmlformats.org/officeDocument/2006/relationships/notesSlide" Target="../notesSlides/notesSlide5.xml"/><Relationship Id="rId34" Type="http://schemas.openxmlformats.org/officeDocument/2006/relationships/image" Target="../media/image20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image" Target="../media/image24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15.png"/><Relationship Id="rId41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40" Type="http://schemas.openxmlformats.org/officeDocument/2006/relationships/image" Target="../media/image26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22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7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4.jp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2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24.xml"/><Relationship Id="rId16" Type="http://schemas.openxmlformats.org/officeDocument/2006/relationships/image" Target="../media/image32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.jpg"/><Relationship Id="rId5" Type="http://schemas.openxmlformats.org/officeDocument/2006/relationships/tags" Target="../tags/tag27.xml"/><Relationship Id="rId15" Type="http://schemas.openxmlformats.org/officeDocument/2006/relationships/image" Target="../media/image31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3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6.png"/><Relationship Id="rId5" Type="http://schemas.openxmlformats.org/officeDocument/2006/relationships/tags" Target="../tags/tag35.xml"/><Relationship Id="rId10" Type="http://schemas.openxmlformats.org/officeDocument/2006/relationships/image" Target="../media/image35.png"/><Relationship Id="rId4" Type="http://schemas.openxmlformats.org/officeDocument/2006/relationships/tags" Target="../tags/tag34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tags" Target="../tags/tag38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jp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0242D-D013-49B5-9206-51A476A09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07" y="2278020"/>
            <a:ext cx="6765398" cy="1276932"/>
          </a:xfrm>
        </p:spPr>
        <p:txBody>
          <a:bodyPr>
            <a:normAutofit/>
          </a:bodyPr>
          <a:lstStyle/>
          <a:p>
            <a:r>
              <a:rPr lang="en-US" sz="2800" b="1">
                <a:latin typeface="Roboto Medium" panose="02000000000000000000" pitchFamily="2" charset="0"/>
                <a:ea typeface="Roboto Medium" panose="02000000000000000000" pitchFamily="2" charset="0"/>
              </a:rPr>
              <a:t>A*, Landmarks, and Triangle inequality (ALT) shortest path speed-up technique for </a:t>
            </a:r>
            <a:br>
              <a:rPr lang="en-US" sz="2800" b="1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800" b="1">
                <a:latin typeface="Roboto Medium" panose="02000000000000000000" pitchFamily="2" charset="0"/>
                <a:ea typeface="Roboto Medium" panose="02000000000000000000" pitchFamily="2" charset="0"/>
              </a:rPr>
              <a:t>Bi-modal User-adapted road networks</a:t>
            </a:r>
            <a:endParaRPr lang="fr-BE" sz="2800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A5A4B3-AAE4-4E36-B1B0-1F1E82D3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07" y="4672740"/>
            <a:ext cx="6269347" cy="551558"/>
          </a:xfrm>
        </p:spPr>
        <p:txBody>
          <a:bodyPr>
            <a:normAutofit lnSpcReduction="10000"/>
          </a:bodyPr>
          <a:lstStyle/>
          <a:p>
            <a:r>
              <a:rPr lang="fr-BE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 – 000440761</a:t>
            </a:r>
          </a:p>
          <a:p>
            <a:endParaRPr lang="fr-B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1283A01-7C50-47DB-AE03-D3148A5B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07" y="268011"/>
            <a:ext cx="1988639" cy="612128"/>
          </a:xfrm>
          <a:prstGeom prst="rect">
            <a:avLst/>
          </a:prstGeom>
        </p:spPr>
      </p:pic>
      <p:pic>
        <p:nvPicPr>
          <p:cNvPr id="21" name="Image 2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9929F71-CFFF-4AAD-BC14-BEBA378B7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08" y="270997"/>
            <a:ext cx="1607528" cy="609142"/>
          </a:xfrm>
          <a:prstGeom prst="rect">
            <a:avLst/>
          </a:prstGeom>
        </p:spPr>
      </p:pic>
      <p:pic>
        <p:nvPicPr>
          <p:cNvPr id="26" name="Image 25" descr="Une image contenant objet d’extérieur, plusieurs&#10;&#10;Description générée automatiquement">
            <a:extLst>
              <a:ext uri="{FF2B5EF4-FFF2-40B4-BE49-F238E27FC236}">
                <a16:creationId xmlns:a16="http://schemas.microsoft.com/office/drawing/2014/main" id="{7E0CAA1B-D204-4927-BE69-D30A82A2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49" y="-1571"/>
            <a:ext cx="4831988" cy="68580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FF5C52-8DD5-4173-A6DC-81C953DE111C}"/>
              </a:ext>
            </a:extLst>
          </p:cNvPr>
          <p:cNvSpPr txBox="1"/>
          <p:nvPr/>
        </p:nvSpPr>
        <p:spPr>
          <a:xfrm>
            <a:off x="4819638" y="6499497"/>
            <a:ext cx="7372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Promotor : Prof. Hugues BERSINI</a:t>
            </a:r>
            <a:r>
              <a:rPr lang="fr-BE" sz="1400">
                <a:solidFill>
                  <a:schemeClr val="bg1"/>
                </a:solidFill>
              </a:rPr>
              <a:t>	                                                </a:t>
            </a:r>
            <a:r>
              <a:rPr lang="fr-BE"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Supervisor : Matsvei TSISHYN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051D5B4-0F8B-469F-91CC-67B0A11C1457}"/>
              </a:ext>
            </a:extLst>
          </p:cNvPr>
          <p:cNvSpPr txBox="1"/>
          <p:nvPr/>
        </p:nvSpPr>
        <p:spPr>
          <a:xfrm>
            <a:off x="5017207" y="3550092"/>
            <a:ext cx="2376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Academic year 2020 - 2021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AD335E8-95D8-4D3C-8C47-4D51B1CB59B3}"/>
              </a:ext>
            </a:extLst>
          </p:cNvPr>
          <p:cNvSpPr txBox="1"/>
          <p:nvPr/>
        </p:nvSpPr>
        <p:spPr>
          <a:xfrm>
            <a:off x="5017207" y="5085798"/>
            <a:ext cx="2683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i="1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Master Thesis in Computer Sciences</a:t>
            </a:r>
          </a:p>
        </p:txBody>
      </p:sp>
    </p:spTree>
    <p:extLst>
      <p:ext uri="{BB962C8B-B14F-4D97-AF65-F5344CB8AC3E}">
        <p14:creationId xmlns:p14="http://schemas.microsoft.com/office/powerpoint/2010/main" val="197479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80959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Speed-up techniques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10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85A63F5-3598-449A-87F2-B535AB493FDA}"/>
              </a:ext>
            </a:extLst>
          </p:cNvPr>
          <p:cNvSpPr txBox="1">
            <a:spLocks/>
          </p:cNvSpPr>
          <p:nvPr/>
        </p:nvSpPr>
        <p:spPr>
          <a:xfrm>
            <a:off x="375566" y="1480064"/>
            <a:ext cx="4084320" cy="398393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Bidirectional search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Hierarchical</a:t>
            </a:r>
            <a:endParaRPr lang="fr-BE" sz="200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Exploits the notion of 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hierarchy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 a network.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Some ways : different levels of importance (e.g. highways)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000" b="1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Goal-oriented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Idea : 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directing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the search towards the destination by increasingly 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expanding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the search space</a:t>
            </a: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8EA1EEE-DCEE-448B-A077-CAF9CF097D6F}"/>
              </a:ext>
            </a:extLst>
          </p:cNvPr>
          <p:cNvSpPr txBox="1"/>
          <p:nvPr/>
        </p:nvSpPr>
        <p:spPr>
          <a:xfrm>
            <a:off x="7734129" y="2234793"/>
            <a:ext cx="345479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Highway Hierarchies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Highway Node routing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Transit node routing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Contraction Hiérarchies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… </a:t>
            </a:r>
          </a:p>
          <a:p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606F1CE-4167-4FBC-88DA-DB26896B0976}"/>
              </a:ext>
            </a:extLst>
          </p:cNvPr>
          <p:cNvSpPr txBox="1"/>
          <p:nvPr/>
        </p:nvSpPr>
        <p:spPr>
          <a:xfrm>
            <a:off x="7732116" y="4784435"/>
            <a:ext cx="21290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ALT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Arc-Flags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latin typeface="Roboto Light" panose="02000000000000000000" pitchFamily="2" charset="0"/>
                <a:ea typeface="Roboto Light" panose="02000000000000000000" pitchFamily="2" charset="0"/>
              </a:rPr>
              <a:t> …</a:t>
            </a:r>
          </a:p>
          <a:p>
            <a:endParaRPr lang="en-US"/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FCF4A1BB-9A9E-4922-A128-1B08CD59DCED}"/>
              </a:ext>
            </a:extLst>
          </p:cNvPr>
          <p:cNvSpPr/>
          <p:nvPr/>
        </p:nvSpPr>
        <p:spPr>
          <a:xfrm>
            <a:off x="7870444" y="2210638"/>
            <a:ext cx="430306" cy="1647683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42D3D08C-8A60-4CF8-9224-D02C50173443}"/>
              </a:ext>
            </a:extLst>
          </p:cNvPr>
          <p:cNvSpPr/>
          <p:nvPr/>
        </p:nvSpPr>
        <p:spPr>
          <a:xfrm>
            <a:off x="7926889" y="4784435"/>
            <a:ext cx="317416" cy="93614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F4B642-8067-4C06-98F2-4C0C17D959E4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1672359-68F7-4FA2-B371-99924C740DD8}"/>
              </a:ext>
            </a:extLst>
          </p:cNvPr>
          <p:cNvCxnSpPr/>
          <p:nvPr/>
        </p:nvCxnSpPr>
        <p:spPr>
          <a:xfrm>
            <a:off x="4991548" y="3017257"/>
            <a:ext cx="248271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D022371-BEFB-4850-8592-69D92B26A4D3}"/>
              </a:ext>
            </a:extLst>
          </p:cNvPr>
          <p:cNvCxnSpPr/>
          <p:nvPr/>
        </p:nvCxnSpPr>
        <p:spPr>
          <a:xfrm>
            <a:off x="4991548" y="5245926"/>
            <a:ext cx="248271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BDE9678-6665-4E7D-9E37-FDDEB1ED5441}"/>
              </a:ext>
            </a:extLst>
          </p:cNvPr>
          <p:cNvSpPr txBox="1"/>
          <p:nvPr/>
        </p:nvSpPr>
        <p:spPr>
          <a:xfrm>
            <a:off x="8847415" y="148006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/>
              <a:t>Algorithms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34632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 animBg="1"/>
      <p:bldP spid="23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262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Bidirectional search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420009"/>
            <a:ext cx="9743382" cy="53919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 2</a:t>
            </a:r>
            <a:r>
              <a:rPr lang="fr-BE" sz="2000">
                <a:latin typeface="+mj-lt"/>
              </a:rPr>
              <a:t> searches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Forward</a:t>
            </a:r>
            <a:r>
              <a:rPr lang="fr-BE" sz="1800">
                <a:latin typeface="+mj-lt"/>
              </a:rPr>
              <a:t> : from </a:t>
            </a:r>
            <a:r>
              <a:rPr lang="fr-BE" sz="1800" i="1">
                <a:latin typeface="+mj-lt"/>
              </a:rPr>
              <a:t>s</a:t>
            </a:r>
            <a:r>
              <a:rPr lang="fr-BE" sz="1800">
                <a:latin typeface="+mj-lt"/>
              </a:rPr>
              <a:t> in      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Backward</a:t>
            </a:r>
            <a:r>
              <a:rPr lang="fr-BE" sz="1800">
                <a:latin typeface="+mj-lt"/>
              </a:rPr>
              <a:t> : from </a:t>
            </a:r>
            <a:r>
              <a:rPr lang="fr-BE" sz="1800" i="1">
                <a:latin typeface="+mj-lt"/>
              </a:rPr>
              <a:t>t</a:t>
            </a:r>
            <a:r>
              <a:rPr lang="fr-BE" sz="1800">
                <a:latin typeface="+mj-lt"/>
              </a:rPr>
              <a:t> in       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400" u="sng">
                <a:latin typeface="+mj-lt"/>
              </a:rPr>
              <a:t>Stopping condition </a:t>
            </a:r>
            <a:r>
              <a:rPr lang="fr-BE" sz="2400">
                <a:latin typeface="+mj-lt"/>
              </a:rPr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l-GR" sz="1800" b="1">
                <a:latin typeface="+mj-lt"/>
              </a:rPr>
              <a:t>μ</a:t>
            </a:r>
            <a:r>
              <a:rPr lang="fr-BE" sz="1800">
                <a:latin typeface="+mj-lt"/>
              </a:rPr>
              <a:t> = min path found so far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When (u, v) is scanned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Update μ if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Stop</a:t>
            </a:r>
            <a:r>
              <a:rPr lang="fr-BE" sz="1800">
                <a:latin typeface="+mj-lt"/>
              </a:rPr>
              <a:t> when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(</a:t>
            </a:r>
            <a:r>
              <a:rPr lang="fr-BE" sz="1800" i="1">
                <a:latin typeface="+mj-lt"/>
              </a:rPr>
              <a:t>top</a:t>
            </a:r>
            <a:r>
              <a:rPr lang="fr-BE" sz="1800">
                <a:latin typeface="+mj-lt"/>
              </a:rPr>
              <a:t> = min value in priority queue)</a:t>
            </a:r>
          </a:p>
          <a:p>
            <a:pPr lvl="3"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11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D8B6FFE-9FF2-400F-8B62-A46423D080B2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E94C56-717D-4C02-97B8-21DA10297A4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14044" r="28970" b="14133"/>
          <a:stretch/>
        </p:blipFill>
        <p:spPr>
          <a:xfrm>
            <a:off x="9555724" y="770908"/>
            <a:ext cx="1902851" cy="17287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3C5142-6534-4F76-98B3-F46A1E0514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t="6456" r="20764" b="7250"/>
          <a:stretch/>
        </p:blipFill>
        <p:spPr>
          <a:xfrm>
            <a:off x="9555725" y="3372821"/>
            <a:ext cx="2340330" cy="17853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C325DCD-F23E-4871-96D0-88E5A23057B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10000" r="58136" b="21367"/>
          <a:stretch/>
        </p:blipFill>
        <p:spPr>
          <a:xfrm>
            <a:off x="6112709" y="692022"/>
            <a:ext cx="1655584" cy="1679134"/>
          </a:xfrm>
          <a:prstGeom prst="rect">
            <a:avLst/>
          </a:prstGeom>
        </p:spPr>
      </p:pic>
      <p:pic>
        <p:nvPicPr>
          <p:cNvPr id="17" name="Image 16" descr="\documentclass{article}&#10;\usepackage{amsmath, amsfonts}&#10;\pagestyle{empty}&#10;\begin{document}&#10;&#10;&#10;$&#10;G&#10;$&#10;&#10;\end{document}" title="IguanaTex Bitmap Display">
            <a:extLst>
              <a:ext uri="{FF2B5EF4-FFF2-40B4-BE49-F238E27FC236}">
                <a16:creationId xmlns:a16="http://schemas.microsoft.com/office/drawing/2014/main" id="{0772BF67-9509-42CB-8349-73B52D0A70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83" y="1460843"/>
            <a:ext cx="181333" cy="184381"/>
          </a:xfrm>
          <a:prstGeom prst="rect">
            <a:avLst/>
          </a:prstGeom>
        </p:spPr>
      </p:pic>
      <p:pic>
        <p:nvPicPr>
          <p:cNvPr id="19" name="Image 18" descr="\documentclass{article}&#10;\usepackage{amsmath, amsfonts}&#10;\pagestyle{empty}&#10;\begin{document}&#10;&#10;&#10;$&#10;\overleftarrow G&#10;$&#10;&#10;\end{document}" title="IguanaTex Bitmap Display">
            <a:extLst>
              <a:ext uri="{FF2B5EF4-FFF2-40B4-BE49-F238E27FC236}">
                <a16:creationId xmlns:a16="http://schemas.microsoft.com/office/drawing/2014/main" id="{87F865D3-C5FC-4B70-A5EB-1DAFE41D40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93" y="3722705"/>
            <a:ext cx="225524" cy="30781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B83624-9194-49F4-B6B9-AF10B657249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1" t="10000" r="9471" b="21367"/>
          <a:stretch/>
        </p:blipFill>
        <p:spPr>
          <a:xfrm>
            <a:off x="6087634" y="2981699"/>
            <a:ext cx="1604436" cy="169891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B1304CE-DEE2-42AE-9175-D2C56A42CF6A}"/>
              </a:ext>
            </a:extLst>
          </p:cNvPr>
          <p:cNvSpPr txBox="1"/>
          <p:nvPr/>
        </p:nvSpPr>
        <p:spPr>
          <a:xfrm>
            <a:off x="9192569" y="35836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Dijkstra search space</a:t>
            </a:r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6FB0138-7405-4F0C-80D4-B35800797822}"/>
              </a:ext>
            </a:extLst>
          </p:cNvPr>
          <p:cNvSpPr txBox="1"/>
          <p:nvPr/>
        </p:nvSpPr>
        <p:spPr>
          <a:xfrm>
            <a:off x="8981265" y="2914242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Bidi-Dijkstra search space</a:t>
            </a:r>
            <a:endParaRPr lang="en-US"/>
          </a:p>
        </p:txBody>
      </p:sp>
      <p:pic>
        <p:nvPicPr>
          <p:cNvPr id="27" name="Image 26" descr="\documentclass{article}&#10;\usepackage{amsmath, amsfonts}&#10;\pagestyle{empty}&#10;\begin{document}&#10;&#10;&#10;$&#10;G&#10;$&#10;&#10;\end{document}" title="IguanaTex Bitmap Display">
            <a:extLst>
              <a:ext uri="{FF2B5EF4-FFF2-40B4-BE49-F238E27FC236}">
                <a16:creationId xmlns:a16="http://schemas.microsoft.com/office/drawing/2014/main" id="{6019818F-EE11-4717-A410-91A47CF42C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60" y="1942499"/>
            <a:ext cx="181333" cy="184381"/>
          </a:xfrm>
          <a:prstGeom prst="rect">
            <a:avLst/>
          </a:prstGeom>
        </p:spPr>
      </p:pic>
      <p:pic>
        <p:nvPicPr>
          <p:cNvPr id="28" name="Image 27" descr="\documentclass{article}&#10;\usepackage{amsmath, amsfonts}&#10;\pagestyle{empty}&#10;\begin{document}&#10;&#10;&#10;$&#10;\overleftarrow G&#10;$&#10;&#10;\end{document}" title="IguanaTex Bitmap Display">
            <a:extLst>
              <a:ext uri="{FF2B5EF4-FFF2-40B4-BE49-F238E27FC236}">
                <a16:creationId xmlns:a16="http://schemas.microsoft.com/office/drawing/2014/main" id="{0FEB2F3F-AF63-4009-A61D-296AB0708A7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76" y="2229068"/>
            <a:ext cx="225524" cy="307810"/>
          </a:xfrm>
          <a:prstGeom prst="rect">
            <a:avLst/>
          </a:prstGeom>
        </p:spPr>
      </p:pic>
      <p:pic>
        <p:nvPicPr>
          <p:cNvPr id="35" name="Image 34" descr="\documentclass{article}&#10;\usepackage{amsmath, amsfonts}&#10;\pagestyle{empty}&#10;\begin{document}&#10;&#10;&#10;$&#10;L^{F}(v)&#10;$&#10;&#10;\end{document}" title="IguanaTex Bitmap Display">
            <a:extLst>
              <a:ext uri="{FF2B5EF4-FFF2-40B4-BE49-F238E27FC236}">
                <a16:creationId xmlns:a16="http://schemas.microsoft.com/office/drawing/2014/main" id="{A3030CAB-063B-49CD-B59D-5E60F7A602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98" y="1894371"/>
            <a:ext cx="634911" cy="277308"/>
          </a:xfrm>
          <a:prstGeom prst="rect">
            <a:avLst/>
          </a:prstGeom>
        </p:spPr>
      </p:pic>
      <p:pic>
        <p:nvPicPr>
          <p:cNvPr id="37" name="Image 36" descr="\documentclass{article}&#10;\usepackage{amsmath, amsfonts}&#10;\pagestyle{empty}&#10;\begin{document}&#10;&#10;&#10;$&#10;L^{B}(v)&#10;$&#10;&#10;\end{document}" title="IguanaTex Bitmap Display">
            <a:extLst>
              <a:ext uri="{FF2B5EF4-FFF2-40B4-BE49-F238E27FC236}">
                <a16:creationId xmlns:a16="http://schemas.microsoft.com/office/drawing/2014/main" id="{1ED2E0FB-F101-435B-B6F8-E5CC21FFDAD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00" y="2310780"/>
            <a:ext cx="642026" cy="278814"/>
          </a:xfrm>
          <a:prstGeom prst="rect">
            <a:avLst/>
          </a:prstGeom>
        </p:spPr>
      </p:pic>
      <p:pic>
        <p:nvPicPr>
          <p:cNvPr id="39" name="Image 38" descr="\documentclass{article}&#10;\usepackage{amsmath, amsfonts}&#10;\pagestyle{empty}&#10;\begin{document}&#10;&#10;&#10;$&#10;u \in X^{F}&#10;$&#10;&#10;\end{document}" title="IguanaTex Bitmap Display">
            <a:extLst>
              <a:ext uri="{FF2B5EF4-FFF2-40B4-BE49-F238E27FC236}">
                <a16:creationId xmlns:a16="http://schemas.microsoft.com/office/drawing/2014/main" id="{492F3A4F-5FBF-4DF5-BD88-38CFF49CE6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3" y="4080076"/>
            <a:ext cx="578133" cy="155733"/>
          </a:xfrm>
          <a:prstGeom prst="rect">
            <a:avLst/>
          </a:prstGeom>
        </p:spPr>
      </p:pic>
      <p:pic>
        <p:nvPicPr>
          <p:cNvPr id="42" name="Image 41" descr="\documentclass{article}&#10;\usepackage{amsmath, amsfonts}&#10;\pagestyle{empty}&#10;\begin{document}&#10;&#10;&#10;$&#10;v \in X^{B}&#10;$&#10;&#10;\end{document}" title="IguanaTex Bitmap Display">
            <a:extLst>
              <a:ext uri="{FF2B5EF4-FFF2-40B4-BE49-F238E27FC236}">
                <a16:creationId xmlns:a16="http://schemas.microsoft.com/office/drawing/2014/main" id="{FA62D40C-B580-45AB-86AB-96A46AB118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91" y="4072570"/>
            <a:ext cx="570230" cy="156428"/>
          </a:xfrm>
          <a:prstGeom prst="rect">
            <a:avLst/>
          </a:prstGeom>
        </p:spPr>
      </p:pic>
      <p:pic>
        <p:nvPicPr>
          <p:cNvPr id="44" name="Image 43" descr="\documentclass{article}&#10;\usepackage{amsmath, amsfonts}&#10;\pagestyle{empty}&#10;\begin{document}&#10;&#10;&#10;$&#10;L^{F}(u) + \omega(u,v) + L^{B}(v) &lt; \mu&#10;$&#10;&#10;\end{document}" title="IguanaTex Bitmap Display">
            <a:extLst>
              <a:ext uri="{FF2B5EF4-FFF2-40B4-BE49-F238E27FC236}">
                <a16:creationId xmlns:a16="http://schemas.microsoft.com/office/drawing/2014/main" id="{93BA975E-0D48-43E4-AC53-ED2675DB0F7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87" y="4485268"/>
            <a:ext cx="2633030" cy="226943"/>
          </a:xfrm>
          <a:prstGeom prst="rect">
            <a:avLst/>
          </a:prstGeom>
        </p:spPr>
      </p:pic>
      <p:pic>
        <p:nvPicPr>
          <p:cNvPr id="46" name="Image 45" descr="\documentclass{article}&#10;\usepackage{amsmath, amsfonts}&#10;\pagestyle{empty}&#10;\begin{document}&#10;&#10;&#10;$&#10;top^{F} + top^{B} \geq \mu&#10;$&#10;&#10;\end{document}" title="IguanaTex Bitmap Display">
            <a:extLst>
              <a:ext uri="{FF2B5EF4-FFF2-40B4-BE49-F238E27FC236}">
                <a16:creationId xmlns:a16="http://schemas.microsoft.com/office/drawing/2014/main" id="{B7952B21-77AC-43C0-80AE-AF0C409C9E8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83" y="4894040"/>
            <a:ext cx="1490796" cy="219419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D23D5FB-5043-47C1-BD35-D9408FB47B27}"/>
              </a:ext>
            </a:extLst>
          </p:cNvPr>
          <p:cNvCxnSpPr/>
          <p:nvPr/>
        </p:nvCxnSpPr>
        <p:spPr>
          <a:xfrm flipV="1">
            <a:off x="4668819" y="1919085"/>
            <a:ext cx="1312433" cy="13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118506F-F282-476A-A45D-043EC78E13AF}"/>
              </a:ext>
            </a:extLst>
          </p:cNvPr>
          <p:cNvCxnSpPr/>
          <p:nvPr/>
        </p:nvCxnSpPr>
        <p:spPr>
          <a:xfrm>
            <a:off x="4668819" y="2556269"/>
            <a:ext cx="1312433" cy="41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\documentclass{article}&#10;\usepackage{amsmath, amsfonts}&#10;\pagestyle{empty}&#10;\begin{document}&#10;&#10;&#10;$&#10;Dijkstra : area(A1) = 4\pi d^{2}&#10;$&#10;&#10;\end{document}" title="IguanaTex Bitmap Display">
            <a:extLst>
              <a:ext uri="{FF2B5EF4-FFF2-40B4-BE49-F238E27FC236}">
                <a16:creationId xmlns:a16="http://schemas.microsoft.com/office/drawing/2014/main" id="{25A267C8-5119-437E-9221-68375048A5E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265" y="5352318"/>
            <a:ext cx="3090699" cy="274218"/>
          </a:xfrm>
          <a:prstGeom prst="rect">
            <a:avLst/>
          </a:prstGeom>
        </p:spPr>
      </p:pic>
      <p:pic>
        <p:nvPicPr>
          <p:cNvPr id="21" name="Image 20" descr="\documentclass{article}&#10;\usepackage{amsmath, amsfonts}&#10;\pagestyle{empty}&#10;\begin{document}&#10;&#10;&#10;$&#10;area(A2) = area(A3) = \pi d^{2}&#10;$&#10;&#10;\end{document}" title="IguanaTex Bitmap Display">
            <a:extLst>
              <a:ext uri="{FF2B5EF4-FFF2-40B4-BE49-F238E27FC236}">
                <a16:creationId xmlns:a16="http://schemas.microsoft.com/office/drawing/2014/main" id="{D9BB9A0E-EFBA-41B8-ACDA-12201EE5421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96" y="5704174"/>
            <a:ext cx="3078095" cy="272762"/>
          </a:xfrm>
          <a:prstGeom prst="rect">
            <a:avLst/>
          </a:prstGeom>
        </p:spPr>
      </p:pic>
      <p:pic>
        <p:nvPicPr>
          <p:cNvPr id="26" name="Image 25" descr="\documentclass{article}&#10;\usepackage{amsmath, amsfonts}&#10;\pagestyle{empty}&#10;\begin{document}&#10;&#10;&#10;$&#10;Bidi-Dijkstra : area(A2) + area(A3) = 2\pi d^{2}&#10;$&#10;&#10;\end{document}" title="IguanaTex Bitmap Display">
            <a:extLst>
              <a:ext uri="{FF2B5EF4-FFF2-40B4-BE49-F238E27FC236}">
                <a16:creationId xmlns:a16="http://schemas.microsoft.com/office/drawing/2014/main" id="{53165C40-5C69-414F-AF45-561D3D9A4F7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06" y="6032158"/>
            <a:ext cx="5234285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262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ALT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(1)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301675"/>
            <a:ext cx="9743382" cy="46337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Potential function </a:t>
            </a:r>
            <a:r>
              <a:rPr lang="fr-BE" sz="2000">
                <a:latin typeface="+mj-lt"/>
              </a:rPr>
              <a:t>:                       mapping vertices to real numbers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         = estimation of d(v,t) = </a:t>
            </a:r>
            <a:r>
              <a:rPr lang="fr-BE" sz="18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lower bound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New edge weights :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     is </a:t>
            </a:r>
            <a:r>
              <a:rPr lang="fr-BE" sz="18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feasible</a:t>
            </a:r>
            <a:r>
              <a:rPr lang="fr-BE" sz="1800">
                <a:latin typeface="+mj-lt"/>
              </a:rPr>
              <a:t> if                                                                    (non-negative)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A* </a:t>
            </a:r>
            <a:r>
              <a:rPr lang="fr-BE" sz="2000">
                <a:latin typeface="+mj-lt"/>
              </a:rPr>
              <a:t>: </a:t>
            </a:r>
            <a:r>
              <a:rPr lang="fr-BE" sz="2000" u="sng">
                <a:latin typeface="+mj-lt"/>
              </a:rPr>
              <a:t>Dijkstra’s</a:t>
            </a:r>
            <a:r>
              <a:rPr lang="fr-BE" sz="2000">
                <a:latin typeface="+mj-lt"/>
              </a:rPr>
              <a:t> algorithm such that                 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Each step : pick </a:t>
            </a:r>
            <a:r>
              <a:rPr lang="fr-BE" sz="1800" i="1">
                <a:latin typeface="Roboto Medium" panose="02000000000000000000" pitchFamily="2" charset="0"/>
                <a:ea typeface="Roboto Medium" panose="02000000000000000000" pitchFamily="2" charset="0"/>
              </a:rPr>
              <a:t>v</a:t>
            </a:r>
            <a:r>
              <a:rPr lang="fr-BE" sz="1800">
                <a:latin typeface="+mj-lt"/>
              </a:rPr>
              <a:t> with minimal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          =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heuristic</a:t>
            </a:r>
            <a:r>
              <a:rPr lang="fr-BE" sz="1800">
                <a:latin typeface="+mj-lt"/>
              </a:rPr>
              <a:t> such that it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never overestimates </a:t>
            </a:r>
            <a:r>
              <a:rPr lang="fr-BE" sz="1800">
                <a:latin typeface="+mj-lt"/>
              </a:rPr>
              <a:t>the actual distance </a:t>
            </a:r>
            <a:r>
              <a:rPr lang="fr-BE" sz="1800" i="1">
                <a:latin typeface="+mj-lt"/>
              </a:rPr>
              <a:t>d</a:t>
            </a:r>
            <a:r>
              <a:rPr lang="fr-BE" sz="1800">
                <a:latin typeface="+mj-lt"/>
              </a:rPr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FB3211"/>
                </a:solidFill>
                <a:latin typeface="+mj-lt"/>
              </a:rPr>
              <a:t>Worst</a:t>
            </a:r>
            <a:r>
              <a:rPr lang="fr-BE" sz="1400">
                <a:latin typeface="+mj-lt"/>
              </a:rPr>
              <a:t> case :                                                 = Dijkstra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50"/>
                </a:solidFill>
                <a:latin typeface="+mj-lt"/>
              </a:rPr>
              <a:t>Best</a:t>
            </a:r>
            <a:r>
              <a:rPr lang="fr-BE" sz="1400">
                <a:latin typeface="+mj-lt"/>
              </a:rPr>
              <a:t> case 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12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D8B6FFE-9FF2-400F-8B62-A46423D080B2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8" name="Image 17" descr="\documentclass{article}&#10;\usepackage{amsmath, amsfonts}&#10;&#10;\pagestyle{empty}&#10;\begin{document}&#10;&#10;&#10;$&#10;\pi : V \rightarrow \mathbb{R}&#10;$&#10;&#10;\end{document}" title="IguanaTex Bitmap Display">
            <a:extLst>
              <a:ext uri="{FF2B5EF4-FFF2-40B4-BE49-F238E27FC236}">
                <a16:creationId xmlns:a16="http://schemas.microsoft.com/office/drawing/2014/main" id="{9F191ACF-988C-4719-BA72-10D43BA3EF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09" y="1451521"/>
            <a:ext cx="1148987" cy="186386"/>
          </a:xfrm>
          <a:prstGeom prst="rect">
            <a:avLst/>
          </a:prstGeom>
        </p:spPr>
      </p:pic>
      <p:pic>
        <p:nvPicPr>
          <p:cNvPr id="20" name="Image 19" descr="\documentclass{article}&#10;\usepackage{amsmath, amsfonts}&#10;\pagestyle{empty}&#10;\begin{document}&#10;&#10;&#10;$&#10;\pi(v)&#10;$&#10;&#10;\end{document}" title="IguanaTex Bitmap Display">
            <a:extLst>
              <a:ext uri="{FF2B5EF4-FFF2-40B4-BE49-F238E27FC236}">
                <a16:creationId xmlns:a16="http://schemas.microsoft.com/office/drawing/2014/main" id="{D7FE9044-DC05-4C8F-87FD-358AE72DC1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72" y="1417476"/>
            <a:ext cx="451048" cy="254476"/>
          </a:xfrm>
          <a:prstGeom prst="rect">
            <a:avLst/>
          </a:prstGeom>
        </p:spPr>
      </p:pic>
      <p:pic>
        <p:nvPicPr>
          <p:cNvPr id="22" name="Image 21" descr="\documentclass{article}&#10;\usepackage{amsmath, amsfonts}&#10;\pagestyle{empty}&#10;\begin{document}&#10;&#10;&#10;$&#10;\omega_{\pi}(u,v) = \omega(u,v) - \pi(u) + \pi(v)&#10;$&#10;&#10;\end{document}" title="IguanaTex Bitmap Display">
            <a:extLst>
              <a:ext uri="{FF2B5EF4-FFF2-40B4-BE49-F238E27FC236}">
                <a16:creationId xmlns:a16="http://schemas.microsoft.com/office/drawing/2014/main" id="{7E22CF78-E032-407D-BE9C-CAB700F4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66" y="2244850"/>
            <a:ext cx="3184457" cy="229029"/>
          </a:xfrm>
          <a:prstGeom prst="rect">
            <a:avLst/>
          </a:prstGeom>
        </p:spPr>
      </p:pic>
      <p:pic>
        <p:nvPicPr>
          <p:cNvPr id="26" name="Image 25" descr="\documentclass{article}&#10;\usepackage{amsmath, amsfonts}&#10;\pagestyle{empty}&#10;\begin{document}&#10;&#10;&#10;$&#10;\pi&#10;$&#10;&#10;\end{document}" title="IguanaTex Bitmap Display">
            <a:extLst>
              <a:ext uri="{FF2B5EF4-FFF2-40B4-BE49-F238E27FC236}">
                <a16:creationId xmlns:a16="http://schemas.microsoft.com/office/drawing/2014/main" id="{DFFD93B2-997D-44D7-89E1-E0391D9CC8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0" y="2706477"/>
            <a:ext cx="139277" cy="112973"/>
          </a:xfrm>
          <a:prstGeom prst="rect">
            <a:avLst/>
          </a:prstGeom>
        </p:spPr>
      </p:pic>
      <p:pic>
        <p:nvPicPr>
          <p:cNvPr id="34" name="Image 33" descr="\documentclass{article}&#10;\usepackage{amsmath, amsfonts}&#10;\pagestyle{empty}&#10;\begin{document}&#10;&#10;&#10;$&#10;\omega(u,v) - \pi(u) + \pi(v) \geq 0 \text{,  } \forall u,v \in V&#10;$&#10;&#10;\end{document}" title="IguanaTex Bitmap Display">
            <a:extLst>
              <a:ext uri="{FF2B5EF4-FFF2-40B4-BE49-F238E27FC236}">
                <a16:creationId xmlns:a16="http://schemas.microsoft.com/office/drawing/2014/main" id="{72311C8E-F82A-4FC7-8E82-05F297998E1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29" y="2636377"/>
            <a:ext cx="3600145" cy="230751"/>
          </a:xfrm>
          <a:prstGeom prst="rect">
            <a:avLst/>
          </a:prstGeom>
        </p:spPr>
      </p:pic>
      <p:pic>
        <p:nvPicPr>
          <p:cNvPr id="35" name="Image 34" descr="\documentclass{article}&#10;\usepackage{amsmath, amsfonts}&#10;\pagestyle{empty}&#10;\begin{document}&#10;&#10;&#10;$&#10;\pi(v)&#10;$&#10;&#10;\end{document}" title="IguanaTex Bitmap Display">
            <a:extLst>
              <a:ext uri="{FF2B5EF4-FFF2-40B4-BE49-F238E27FC236}">
                <a16:creationId xmlns:a16="http://schemas.microsoft.com/office/drawing/2014/main" id="{0F78C658-03AC-4E55-85AB-B43BE9244E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17" y="1801532"/>
            <a:ext cx="451048" cy="254476"/>
          </a:xfrm>
          <a:prstGeom prst="rect">
            <a:avLst/>
          </a:prstGeom>
        </p:spPr>
      </p:pic>
      <p:pic>
        <p:nvPicPr>
          <p:cNvPr id="41" name="Image 40" descr="\documentclass{article}&#10;\usepackage{amsmath, amsfonts}&#10;\pagestyle{empty}&#10;\begin{document}&#10;&#10;&#10;$&#10;\omega(u,v) \leftarrow \omega_{\pi}(u,v) \text{,  } \forall e=(u, v) \in E&#10;$&#10;&#10;\end{document}" title="IguanaTex Bitmap Display">
            <a:extLst>
              <a:ext uri="{FF2B5EF4-FFF2-40B4-BE49-F238E27FC236}">
                <a16:creationId xmlns:a16="http://schemas.microsoft.com/office/drawing/2014/main" id="{B517DFD2-2015-40D5-B0BC-BB3ADBAF56C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94" y="3586994"/>
            <a:ext cx="3868497" cy="255431"/>
          </a:xfrm>
          <a:prstGeom prst="rect">
            <a:avLst/>
          </a:prstGeom>
        </p:spPr>
      </p:pic>
      <p:pic>
        <p:nvPicPr>
          <p:cNvPr id="42" name="Image 41" descr="\documentclass{article}&#10;\usepackage{amsmath, amsfonts}&#10;\pagestyle{empty}&#10;\begin{document}&#10;&#10;&#10;$&#10;\pi(v)&#10;$&#10;&#10;\end{document}" title="IguanaTex Bitmap Display">
            <a:extLst>
              <a:ext uri="{FF2B5EF4-FFF2-40B4-BE49-F238E27FC236}">
                <a16:creationId xmlns:a16="http://schemas.microsoft.com/office/drawing/2014/main" id="{7B6C4D72-31FE-493C-B004-0786E9922E5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5" y="4365365"/>
            <a:ext cx="451048" cy="254476"/>
          </a:xfrm>
          <a:prstGeom prst="rect">
            <a:avLst/>
          </a:prstGeom>
        </p:spPr>
      </p:pic>
      <p:pic>
        <p:nvPicPr>
          <p:cNvPr id="44" name="Image 43" descr="\documentclass{article}&#10;\usepackage{amsmath, amsfonts}&#10;\pagestyle{empty}&#10;\begin{document}&#10;&#10;&#10;$&#10;dist[v] - \pi(s) + \pi(v)&#10;$&#10;&#10;\end{document}" title="IguanaTex Bitmap Display">
            <a:extLst>
              <a:ext uri="{FF2B5EF4-FFF2-40B4-BE49-F238E27FC236}">
                <a16:creationId xmlns:a16="http://schemas.microsoft.com/office/drawing/2014/main" id="{3BC7DBDC-385A-4C1A-90C2-205C19291ED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96" y="3986505"/>
            <a:ext cx="2011886" cy="229029"/>
          </a:xfrm>
          <a:prstGeom prst="rect">
            <a:avLst/>
          </a:prstGeom>
        </p:spPr>
      </p:pic>
      <p:pic>
        <p:nvPicPr>
          <p:cNvPr id="47" name="Image 46" descr="\documentclass{article}&#10;\usepackage{amsmath, amsfonts}&#10;\pagestyle{empty}&#10;\begin{document}&#10;&#10;&#10;$&#10;\pi(v) = 0 \text{,  } \forall v \in V&#10;$&#10;&#10;\end{document}" title="IguanaTex Bitmap Display">
            <a:extLst>
              <a:ext uri="{FF2B5EF4-FFF2-40B4-BE49-F238E27FC236}">
                <a16:creationId xmlns:a16="http://schemas.microsoft.com/office/drawing/2014/main" id="{E4F9A404-6DCA-4B6C-85B1-DF0590C8CF0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05" y="4732921"/>
            <a:ext cx="1879472" cy="254953"/>
          </a:xfrm>
          <a:prstGeom prst="rect">
            <a:avLst/>
          </a:prstGeom>
        </p:spPr>
      </p:pic>
      <p:pic>
        <p:nvPicPr>
          <p:cNvPr id="50" name="Image 49" descr="\documentclass{article}&#10;\usepackage{amsmath, amsfonts}&#10;\pagestyle{empty}&#10;\begin{document}&#10;&#10;&#10;$&#10;\pi(v) = d(v,t) \text{,  } \forall v \in V&#10;$&#10;&#10;\end{document}" title="IguanaTex Bitmap Display">
            <a:extLst>
              <a:ext uri="{FF2B5EF4-FFF2-40B4-BE49-F238E27FC236}">
                <a16:creationId xmlns:a16="http://schemas.microsoft.com/office/drawing/2014/main" id="{1D8F8295-5055-421C-8A64-101004022AB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73" y="5074392"/>
            <a:ext cx="2418213" cy="254953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004DE651-1318-4522-A1BC-8549224FFC48}"/>
              </a:ext>
            </a:extLst>
          </p:cNvPr>
          <p:cNvSpPr txBox="1"/>
          <p:nvPr/>
        </p:nvSpPr>
        <p:spPr>
          <a:xfrm>
            <a:off x="9574306" y="4068745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Euclidean distance</a:t>
            </a:r>
          </a:p>
          <a:p>
            <a:r>
              <a:rPr lang="fr-BE"/>
              <a:t>Manhattan distance</a:t>
            </a:r>
          </a:p>
          <a:p>
            <a:r>
              <a:rPr lang="fr-BE"/>
              <a:t>Octile distance</a:t>
            </a:r>
            <a:endParaRPr lang="en-US"/>
          </a:p>
        </p:txBody>
      </p:sp>
      <p:sp>
        <p:nvSpPr>
          <p:cNvPr id="52" name="Accolade ouvrante 51">
            <a:extLst>
              <a:ext uri="{FF2B5EF4-FFF2-40B4-BE49-F238E27FC236}">
                <a16:creationId xmlns:a16="http://schemas.microsoft.com/office/drawing/2014/main" id="{678CE0A9-A6F6-4E8D-834B-0302BE08B100}"/>
              </a:ext>
            </a:extLst>
          </p:cNvPr>
          <p:cNvSpPr/>
          <p:nvPr/>
        </p:nvSpPr>
        <p:spPr>
          <a:xfrm>
            <a:off x="9455972" y="4079503"/>
            <a:ext cx="118334" cy="92333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F1C1F45-382D-4F66-91ED-88750CF8E6F9}"/>
              </a:ext>
            </a:extLst>
          </p:cNvPr>
          <p:cNvCxnSpPr/>
          <p:nvPr/>
        </p:nvCxnSpPr>
        <p:spPr>
          <a:xfrm>
            <a:off x="8444753" y="4528969"/>
            <a:ext cx="8390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262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ALT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(2)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44706"/>
            <a:ext cx="13090152" cy="4590708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 u="sng">
                <a:latin typeface="+mj-lt"/>
              </a:rPr>
              <a:t>Landmarks</a:t>
            </a:r>
            <a:r>
              <a:rPr lang="fr-BE" sz="2000">
                <a:latin typeface="+mj-lt"/>
              </a:rPr>
              <a:t> : Pick </a:t>
            </a:r>
            <a:r>
              <a:rPr lang="fr-BE" sz="2000" i="1">
                <a:latin typeface="Roboto Medium" panose="02000000000000000000" pitchFamily="2" charset="0"/>
                <a:ea typeface="Roboto Medium" panose="02000000000000000000" pitchFamily="2" charset="0"/>
              </a:rPr>
              <a:t>k</a:t>
            </a:r>
            <a:r>
              <a:rPr lang="fr-BE" sz="2000" i="1">
                <a:latin typeface="+mj-lt"/>
              </a:rPr>
              <a:t> </a:t>
            </a:r>
            <a:r>
              <a:rPr lang="fr-BE" sz="2000">
                <a:latin typeface="+mj-lt"/>
              </a:rPr>
              <a:t>landmarks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Precompute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distances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to and from all vertices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Feasible potential function :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solidFill>
                <a:schemeClr val="tx1"/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latin typeface="+mj-lt"/>
              </a:rPr>
              <a:t>Triangle inequalities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Tightest </a:t>
            </a:r>
            <a:r>
              <a:rPr lang="fr-BE" sz="1800">
                <a:latin typeface="+mj-lt"/>
              </a:rPr>
              <a:t>lower bound of </a:t>
            </a:r>
            <a:r>
              <a:rPr lang="fr-BE" sz="1800" i="1">
                <a:latin typeface="+mj-lt"/>
              </a:rPr>
              <a:t>d(v,t) = heuristic for A*</a:t>
            </a:r>
            <a:r>
              <a:rPr lang="fr-BE" sz="1800">
                <a:latin typeface="+mj-lt"/>
              </a:rPr>
              <a:t> 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The </a:t>
            </a:r>
            <a:r>
              <a:rPr lang="fr-BE" sz="1400" i="1">
                <a:latin typeface="+mj-lt"/>
              </a:rPr>
              <a:t>tighest</a:t>
            </a:r>
            <a:r>
              <a:rPr lang="fr-BE" sz="1400">
                <a:latin typeface="+mj-lt"/>
              </a:rPr>
              <a:t> the lower bound = the bigger the search space </a:t>
            </a:r>
            <a:r>
              <a:rPr lang="fr-BE" sz="1400" i="1">
                <a:latin typeface="+mj-lt"/>
              </a:rPr>
              <a:t>reduction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13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BE61EB7-17CB-428C-B710-707AA3F997C6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948BB1-FF9E-42A7-80C3-6217CB690E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9"/>
          <a:stretch/>
        </p:blipFill>
        <p:spPr>
          <a:xfrm>
            <a:off x="8369409" y="1161573"/>
            <a:ext cx="3452253" cy="1957219"/>
          </a:xfrm>
          <a:prstGeom prst="rect">
            <a:avLst/>
          </a:prstGeom>
        </p:spPr>
      </p:pic>
      <p:pic>
        <p:nvPicPr>
          <p:cNvPr id="16" name="Image 15" descr="\documentclass{article}&#10;\usepackage{amsmath, amsfonts}&#10;\pagestyle{empty}&#10;\begin{document}&#10;&#10;&#10;$&#10;(\lambda_{1}, \ldots, \lambda_{k}) \in V&#10;$&#10;&#10;\end{document}" title="IguanaTex Bitmap Display">
            <a:extLst>
              <a:ext uri="{FF2B5EF4-FFF2-40B4-BE49-F238E27FC236}">
                <a16:creationId xmlns:a16="http://schemas.microsoft.com/office/drawing/2014/main" id="{DC767146-3F16-4E84-B421-29D3321C9B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810" y="1451521"/>
            <a:ext cx="1772190" cy="254476"/>
          </a:xfrm>
          <a:prstGeom prst="rect">
            <a:avLst/>
          </a:prstGeom>
        </p:spPr>
      </p:pic>
      <p:pic>
        <p:nvPicPr>
          <p:cNvPr id="18" name="Image 17" descr="\documentclass{article}&#10;\usepackage{amsmath, amsfonts}&#10;\pagestyle{empty}&#10;\begin{document}&#10;&#10;&#10;$&#10;\pi(v) = d(\lambda, t) - d(\lambda, v)&#10;$&#10;&#10;\end{document}" title="IguanaTex Bitmap Display">
            <a:extLst>
              <a:ext uri="{FF2B5EF4-FFF2-40B4-BE49-F238E27FC236}">
                <a16:creationId xmlns:a16="http://schemas.microsoft.com/office/drawing/2014/main" id="{8BF4ADE7-EE53-4E5F-AB64-7C5F927625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77" y="2264412"/>
            <a:ext cx="2247771" cy="229029"/>
          </a:xfrm>
          <a:prstGeom prst="rect">
            <a:avLst/>
          </a:prstGeom>
        </p:spPr>
      </p:pic>
      <p:pic>
        <p:nvPicPr>
          <p:cNvPr id="20" name="Image 19" descr="\documentclass{article}&#10;\usepackage{amsmath, amsfonts}&#10;\pagestyle{empty}&#10;\begin{document}&#10;&#10;&#10;$&#10;d(v,t) \geq d(\lambda, t) - d(\lambda, v)&#10;$&#10;&#10;\end{document}" title="IguanaTex Bitmap Display">
            <a:extLst>
              <a:ext uri="{FF2B5EF4-FFF2-40B4-BE49-F238E27FC236}">
                <a16:creationId xmlns:a16="http://schemas.microsoft.com/office/drawing/2014/main" id="{E889A2FC-B075-41DA-9FF7-FE00C7F197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12" y="3443642"/>
            <a:ext cx="1873067" cy="178133"/>
          </a:xfrm>
          <a:prstGeom prst="rect">
            <a:avLst/>
          </a:prstGeom>
        </p:spPr>
      </p:pic>
      <p:pic>
        <p:nvPicPr>
          <p:cNvPr id="23" name="Image 22" descr="\documentclass{article}&#10;\usepackage{amsmath, amsfonts}&#10;\pagestyle{empty}&#10;\begin{document}&#10;&#10;&#10;$&#10;d(v,t) \geq d(v, \lambda) - d(t, \lambda)&#10;$&#10;&#10;\end{document}" title="IguanaTex Bitmap Display">
            <a:extLst>
              <a:ext uri="{FF2B5EF4-FFF2-40B4-BE49-F238E27FC236}">
                <a16:creationId xmlns:a16="http://schemas.microsoft.com/office/drawing/2014/main" id="{2EB4FD87-6E4D-4FB4-8271-CE7CF411EC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12" y="3797748"/>
            <a:ext cx="1874256" cy="178467"/>
          </a:xfrm>
          <a:prstGeom prst="rect">
            <a:avLst/>
          </a:prstGeom>
        </p:spPr>
      </p:pic>
      <p:pic>
        <p:nvPicPr>
          <p:cNvPr id="25" name="Image 24" descr="\documentclass{article}&#10;\usepackage{amsmath, amsfonts}&#10;\pagestyle{empty}&#10;\begin{document}&#10;&#10;&#10;$&#10;max(d(\lambda, t) - d(\lambda, v), d(v, \lambda) - d(t, \lambda))  \text{,   } \forall \lambda&#10;$&#10;&#10;\end{document}" title="IguanaTex Bitmap Display">
            <a:extLst>
              <a:ext uri="{FF2B5EF4-FFF2-40B4-BE49-F238E27FC236}">
                <a16:creationId xmlns:a16="http://schemas.microsoft.com/office/drawing/2014/main" id="{DE60BF9E-3CD1-470B-BC7D-E7FD0D8F2E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86" y="4946483"/>
            <a:ext cx="4189714" cy="2290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E85EE6C-9348-4363-AFB6-70450AC02B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2"/>
          <a:stretch/>
        </p:blipFill>
        <p:spPr>
          <a:xfrm>
            <a:off x="8456753" y="3729248"/>
            <a:ext cx="3237098" cy="1957219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9C30618-EC2C-45A7-92D0-F6F56DE928A5}"/>
              </a:ext>
            </a:extLst>
          </p:cNvPr>
          <p:cNvCxnSpPr/>
          <p:nvPr/>
        </p:nvCxnSpPr>
        <p:spPr>
          <a:xfrm flipV="1">
            <a:off x="3517751" y="2493441"/>
            <a:ext cx="5142155" cy="103926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890EBEA-4152-41CE-A8EC-4AF53CA336F8}"/>
              </a:ext>
            </a:extLst>
          </p:cNvPr>
          <p:cNvCxnSpPr>
            <a:cxnSpLocks/>
          </p:cNvCxnSpPr>
          <p:nvPr/>
        </p:nvCxnSpPr>
        <p:spPr>
          <a:xfrm>
            <a:off x="3517751" y="3886813"/>
            <a:ext cx="5152912" cy="6284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262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ALT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(3)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44706"/>
            <a:ext cx="10669682" cy="4590708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Selecting </a:t>
            </a:r>
            <a:r>
              <a:rPr lang="fr-BE" sz="2000" i="1">
                <a:latin typeface="+mj-lt"/>
              </a:rPr>
              <a:t>k</a:t>
            </a:r>
            <a:r>
              <a:rPr lang="fr-BE" sz="2000">
                <a:latin typeface="+mj-lt"/>
              </a:rPr>
              <a:t> optimal landmarks =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NP Hard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Landmark selection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Random (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800">
                <a:latin typeface="+mj-lt"/>
              </a:rPr>
              <a:t>) : </a:t>
            </a: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select </a:t>
            </a:r>
            <a:r>
              <a:rPr lang="fr-BE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</a:t>
            </a: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landmarks randomly</a:t>
            </a:r>
            <a:endParaRPr lang="fr-BE" sz="18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Farthest (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r>
              <a:rPr lang="fr-BE" sz="1800">
                <a:latin typeface="+mj-lt"/>
              </a:rPr>
              <a:t>) : </a:t>
            </a: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start from center and go to farthest node</a:t>
            </a:r>
            <a:endParaRPr lang="fr-BE" sz="18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Planar (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r>
              <a:rPr lang="fr-BE" sz="1800">
                <a:latin typeface="+mj-lt"/>
              </a:rPr>
              <a:t>) : </a:t>
            </a: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split the map in </a:t>
            </a:r>
            <a:r>
              <a:rPr lang="fr-BE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</a:t>
            </a: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equivalent regions, then pick farthest node from center</a:t>
            </a:r>
            <a:endParaRPr lang="fr-BE" sz="18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14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BE61EB7-17CB-428C-B710-707AA3F997C6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83420478-0A84-4112-B040-AF7DD245A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5" r="26635"/>
          <a:stretch/>
        </p:blipFill>
        <p:spPr>
          <a:xfrm>
            <a:off x="8537046" y="485711"/>
            <a:ext cx="3195022" cy="27787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8ADA17-0021-4A02-838E-56ABE3B99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76" y="3683664"/>
            <a:ext cx="3216700" cy="234807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3CD0A8A-C810-4413-9E7F-E81A2DCE6B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b="4566"/>
          <a:stretch/>
        </p:blipFill>
        <p:spPr>
          <a:xfrm>
            <a:off x="526915" y="3682782"/>
            <a:ext cx="3216701" cy="234247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2164BEF-CDC4-4AB2-8051-B424999AFE87}"/>
              </a:ext>
            </a:extLst>
          </p:cNvPr>
          <p:cNvSpPr txBox="1"/>
          <p:nvPr/>
        </p:nvSpPr>
        <p:spPr>
          <a:xfrm>
            <a:off x="201951" y="466935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endParaRPr lang="en-US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F38141-A225-4211-9EED-9F6E97B2BC00}"/>
              </a:ext>
            </a:extLst>
          </p:cNvPr>
          <p:cNvSpPr txBox="1"/>
          <p:nvPr/>
        </p:nvSpPr>
        <p:spPr>
          <a:xfrm>
            <a:off x="4207459" y="466935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endParaRPr lang="en-US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286251-9977-4A3A-ADCF-E428789DF820}"/>
              </a:ext>
            </a:extLst>
          </p:cNvPr>
          <p:cNvSpPr txBox="1"/>
          <p:nvPr/>
        </p:nvSpPr>
        <p:spPr>
          <a:xfrm>
            <a:off x="1672186" y="6037481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>
                <a:ea typeface="Roboto Medium" panose="02000000000000000000" pitchFamily="2" charset="0"/>
              </a:rPr>
              <a:t>Random</a:t>
            </a:r>
            <a:endParaRPr lang="en-US" sz="1600">
              <a:ea typeface="Roboto Medium" panose="02000000000000000000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E854C8D-ECDE-4F25-B63A-A98D3581F972}"/>
              </a:ext>
            </a:extLst>
          </p:cNvPr>
          <p:cNvSpPr txBox="1"/>
          <p:nvPr/>
        </p:nvSpPr>
        <p:spPr>
          <a:xfrm>
            <a:off x="5709347" y="603791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>
                <a:ea typeface="Roboto Medium" panose="02000000000000000000" pitchFamily="2" charset="0"/>
              </a:rPr>
              <a:t>Farthest</a:t>
            </a:r>
            <a:endParaRPr lang="en-US" sz="1600">
              <a:ea typeface="Roboto Medium" panose="02000000000000000000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190C05-6942-4969-9C63-B24B99C0528D}"/>
              </a:ext>
            </a:extLst>
          </p:cNvPr>
          <p:cNvSpPr txBox="1"/>
          <p:nvPr/>
        </p:nvSpPr>
        <p:spPr>
          <a:xfrm>
            <a:off x="9687960" y="6025506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>
                <a:ea typeface="Roboto Medium" panose="02000000000000000000" pitchFamily="2" charset="0"/>
              </a:rPr>
              <a:t>Planar</a:t>
            </a:r>
            <a:endParaRPr lang="en-US" sz="1600">
              <a:ea typeface="Roboto Medium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618CF5-F844-4D8A-9C9B-B3A23E8EF282}"/>
              </a:ext>
            </a:extLst>
          </p:cNvPr>
          <p:cNvSpPr txBox="1"/>
          <p:nvPr/>
        </p:nvSpPr>
        <p:spPr>
          <a:xfrm>
            <a:off x="8196650" y="4666552"/>
            <a:ext cx="31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endParaRPr lang="en-US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0F23F7E-31A5-46DF-81C2-41125E62C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618" y="3677179"/>
            <a:ext cx="3249878" cy="234807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82418D5-F7DE-4EE8-9483-32DD1B7C16FD}"/>
              </a:ext>
            </a:extLst>
          </p:cNvPr>
          <p:cNvSpPr/>
          <p:nvPr/>
        </p:nvSpPr>
        <p:spPr>
          <a:xfrm>
            <a:off x="6096000" y="4782065"/>
            <a:ext cx="123567" cy="123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9BF7F24-C439-463B-A04B-85A69911EF22}"/>
              </a:ext>
            </a:extLst>
          </p:cNvPr>
          <p:cNvSpPr/>
          <p:nvPr/>
        </p:nvSpPr>
        <p:spPr>
          <a:xfrm>
            <a:off x="10072773" y="4789434"/>
            <a:ext cx="123567" cy="123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7" grpId="0"/>
      <p:bldP spid="28" grpId="0"/>
      <p:bldP spid="29" grpId="0"/>
      <p:bldP spid="20" grpId="0"/>
      <p:bldP spid="4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39056A9B-7D32-4F27-98D6-49B9FA993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002983"/>
            <a:ext cx="6405338" cy="52556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80959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Speed-up techniques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15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85A63F5-3598-449A-87F2-B535AB493FDA}"/>
              </a:ext>
            </a:extLst>
          </p:cNvPr>
          <p:cNvSpPr txBox="1">
            <a:spLocks/>
          </p:cNvSpPr>
          <p:nvPr/>
        </p:nvSpPr>
        <p:spPr>
          <a:xfrm>
            <a:off x="375565" y="2058111"/>
            <a:ext cx="4884921" cy="390162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Advanced algorithms (combinations)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BE" sz="220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ea typeface="Roboto Medium" panose="02000000000000000000" pitchFamily="2" charset="0"/>
              </a:rPr>
              <a:t>REAL </a:t>
            </a:r>
            <a:r>
              <a:rPr lang="fr-BE" sz="1800">
                <a:solidFill>
                  <a:schemeClr val="tx1"/>
                </a:solidFill>
                <a:ea typeface="Roboto Medium" panose="02000000000000000000" pitchFamily="2" charset="0"/>
              </a:rPr>
              <a:t>(Goldberg et al. 2006)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ea typeface="Roboto Medium" panose="02000000000000000000" pitchFamily="2" charset="0"/>
              </a:rPr>
              <a:t>ach + 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AL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ea typeface="Roboto Medium" panose="02000000000000000000" pitchFamily="2" charset="0"/>
              </a:rPr>
              <a:t>T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ea typeface="Roboto Medium" panose="02000000000000000000" pitchFamily="2" charset="0"/>
              </a:rPr>
              <a:t>SHARC </a:t>
            </a:r>
            <a:r>
              <a:rPr lang="fr-BE" sz="1800">
                <a:solidFill>
                  <a:schemeClr val="tx1"/>
                </a:solidFill>
                <a:ea typeface="Roboto Medium" panose="02000000000000000000" pitchFamily="2" charset="0"/>
              </a:rPr>
              <a:t>(R. Bauer &amp; D. Delling, 2010)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ea typeface="Roboto Medium" panose="02000000000000000000" pitchFamily="2" charset="0"/>
              </a:rPr>
              <a:t>ortcuts + 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Arc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ea typeface="Roboto Medium" panose="02000000000000000000" pitchFamily="2" charset="0"/>
              </a:rPr>
              <a:t>-Flags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ea typeface="Roboto Medium" panose="02000000000000000000" pitchFamily="2" charset="0"/>
              </a:rPr>
              <a:t>Synergy with bidirectional search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ea typeface="Roboto Medium" panose="02000000000000000000" pitchFamily="2" charset="0"/>
              </a:rPr>
              <a:t>…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BE" sz="1400">
              <a:solidFill>
                <a:schemeClr val="tx1"/>
              </a:solidFill>
              <a:ea typeface="Roboto Medium" panose="02000000000000000000" pitchFamily="2" charset="0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BE" sz="2000">
              <a:solidFill>
                <a:schemeClr val="tx1"/>
              </a:solidFill>
              <a:ea typeface="Roboto Medium" panose="02000000000000000000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F4B642-8067-4C06-98F2-4C0C17D959E4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550182-0734-4D41-9CED-43B6EA35D305}"/>
              </a:ext>
            </a:extLst>
          </p:cNvPr>
          <p:cNvSpPr txBox="1"/>
          <p:nvPr/>
        </p:nvSpPr>
        <p:spPr>
          <a:xfrm>
            <a:off x="6037388" y="311758"/>
            <a:ext cx="569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/>
              <a:t>Preprocessing and average query time performance for speed-up techniques on the  road network of Western Europe</a:t>
            </a:r>
          </a:p>
          <a:p>
            <a:r>
              <a:rPr lang="fr-BE" sz="1600"/>
              <a:t>(Reinhard Bauer et al.)</a:t>
            </a:r>
            <a:endParaRPr lang="en-US" sz="16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F45D1B3-A74D-47A0-A989-E4F3A14453D8}"/>
              </a:ext>
            </a:extLst>
          </p:cNvPr>
          <p:cNvSpPr/>
          <p:nvPr/>
        </p:nvSpPr>
        <p:spPr>
          <a:xfrm>
            <a:off x="8747428" y="2033397"/>
            <a:ext cx="401408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5F0A72-2E94-492F-8D34-31E7612E5C4F}"/>
              </a:ext>
            </a:extLst>
          </p:cNvPr>
          <p:cNvSpPr/>
          <p:nvPr/>
        </p:nvSpPr>
        <p:spPr>
          <a:xfrm>
            <a:off x="6162620" y="1194152"/>
            <a:ext cx="1869272" cy="5215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D5D0EBE-1089-42F1-ADE3-9AB8744C53D2}"/>
              </a:ext>
            </a:extLst>
          </p:cNvPr>
          <p:cNvSpPr txBox="1"/>
          <p:nvPr/>
        </p:nvSpPr>
        <p:spPr>
          <a:xfrm>
            <a:off x="5410168" y="1954333"/>
            <a:ext cx="50161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/>
                </a:solidFill>
                <a:latin typeface="+mj-lt"/>
              </a:rPr>
              <a:t> </a:t>
            </a:r>
            <a:r>
              <a:rPr lang="fr-BE" sz="24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Public</a:t>
            </a:r>
            <a:r>
              <a:rPr lang="fr-BE" sz="2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Free-floating service 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Bike, scooters (e.g. Lime), cars, …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Stations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(e.g. Villo)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Public transportation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bus, train, tram, metro</a:t>
            </a:r>
          </a:p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73907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Multi-modal routing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2955" y="1442125"/>
            <a:ext cx="4078287" cy="4384445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600" u="sng">
                <a:solidFill>
                  <a:schemeClr val="tx1"/>
                </a:solidFill>
                <a:latin typeface="+mj-lt"/>
              </a:rPr>
              <a:t> 2 modes of modalities 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Private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Foot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Bike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Car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fr-BE" sz="2400" u="sng">
                <a:latin typeface="+mj-lt"/>
                <a:ea typeface="Roboto Medium" panose="02000000000000000000" pitchFamily="2" charset="0"/>
              </a:rPr>
              <a:t>Scheduling</a:t>
            </a:r>
            <a:endParaRPr lang="fr-BE" sz="2400" u="sng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Roboto Medium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2400">
              <a:solidFill>
                <a:schemeClr val="tx1"/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2400">
              <a:solidFill>
                <a:schemeClr val="tx1"/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2400">
              <a:solidFill>
                <a:schemeClr val="tx1"/>
              </a:solidFill>
              <a:latin typeface="+mj-lt"/>
            </a:endParaRPr>
          </a:p>
          <a:p>
            <a:pPr marL="201168" lvl="1" indent="0">
              <a:buNone/>
            </a:pPr>
            <a:endParaRPr lang="fr-BE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16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8191EC-55AE-499D-9BD5-D16967093C56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9" name="Graphique 18" descr="Empreintes de chaussure contour">
            <a:extLst>
              <a:ext uri="{FF2B5EF4-FFF2-40B4-BE49-F238E27FC236}">
                <a16:creationId xmlns:a16="http://schemas.microsoft.com/office/drawing/2014/main" id="{91118A77-9A31-4BA3-8ACC-564E79B15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8041" y="2630048"/>
            <a:ext cx="430067" cy="430067"/>
          </a:xfrm>
          <a:prstGeom prst="rect">
            <a:avLst/>
          </a:prstGeom>
        </p:spPr>
      </p:pic>
      <p:pic>
        <p:nvPicPr>
          <p:cNvPr id="21" name="Graphique 20" descr="Cyclisme contour">
            <a:extLst>
              <a:ext uri="{FF2B5EF4-FFF2-40B4-BE49-F238E27FC236}">
                <a16:creationId xmlns:a16="http://schemas.microsoft.com/office/drawing/2014/main" id="{B2A1D588-217E-4E61-AA42-726341774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8041" y="3142825"/>
            <a:ext cx="430066" cy="430066"/>
          </a:xfrm>
          <a:prstGeom prst="rect">
            <a:avLst/>
          </a:prstGeom>
        </p:spPr>
      </p:pic>
      <p:pic>
        <p:nvPicPr>
          <p:cNvPr id="23" name="Graphique 22" descr="Voiture contour">
            <a:extLst>
              <a:ext uri="{FF2B5EF4-FFF2-40B4-BE49-F238E27FC236}">
                <a16:creationId xmlns:a16="http://schemas.microsoft.com/office/drawing/2014/main" id="{DE7FF851-4110-4C9B-AB18-AF882873D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7188" y="3539438"/>
            <a:ext cx="576376" cy="576376"/>
          </a:xfrm>
          <a:prstGeom prst="rect">
            <a:avLst/>
          </a:prstGeom>
        </p:spPr>
      </p:pic>
      <p:pic>
        <p:nvPicPr>
          <p:cNvPr id="25" name="Graphique 24" descr="Tramway contour">
            <a:extLst>
              <a:ext uri="{FF2B5EF4-FFF2-40B4-BE49-F238E27FC236}">
                <a16:creationId xmlns:a16="http://schemas.microsoft.com/office/drawing/2014/main" id="{C78717A3-629F-4E0A-AFBA-A8E276112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201" y="4462058"/>
            <a:ext cx="576376" cy="576376"/>
          </a:xfrm>
          <a:prstGeom prst="rect">
            <a:avLst/>
          </a:prstGeom>
        </p:spPr>
      </p:pic>
      <p:pic>
        <p:nvPicPr>
          <p:cNvPr id="27" name="Graphique 26" descr="Train jouet contour">
            <a:extLst>
              <a:ext uri="{FF2B5EF4-FFF2-40B4-BE49-F238E27FC236}">
                <a16:creationId xmlns:a16="http://schemas.microsoft.com/office/drawing/2014/main" id="{C0C4D34A-569C-4A8B-A66D-2368344FC4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5798" y="4396195"/>
            <a:ext cx="685800" cy="685800"/>
          </a:xfrm>
          <a:prstGeom prst="rect">
            <a:avLst/>
          </a:prstGeom>
        </p:spPr>
      </p:pic>
      <p:pic>
        <p:nvPicPr>
          <p:cNvPr id="5" name="Graphique 4" descr="Bus contour">
            <a:extLst>
              <a:ext uri="{FF2B5EF4-FFF2-40B4-BE49-F238E27FC236}">
                <a16:creationId xmlns:a16="http://schemas.microsoft.com/office/drawing/2014/main" id="{1F893123-61B6-49F2-8BB7-96D267E647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93230" y="4439756"/>
            <a:ext cx="685799" cy="685799"/>
          </a:xfrm>
          <a:prstGeom prst="rect">
            <a:avLst/>
          </a:prstGeom>
        </p:spPr>
      </p:pic>
      <p:pic>
        <p:nvPicPr>
          <p:cNvPr id="11" name="Graphique 10" descr="Train contour">
            <a:extLst>
              <a:ext uri="{FF2B5EF4-FFF2-40B4-BE49-F238E27FC236}">
                <a16:creationId xmlns:a16="http://schemas.microsoft.com/office/drawing/2014/main" id="{39CC656F-3C62-45D0-BFB5-CD1D92EE2D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48578" y="4540214"/>
            <a:ext cx="574976" cy="574976"/>
          </a:xfrm>
          <a:prstGeom prst="rect">
            <a:avLst/>
          </a:prstGeom>
        </p:spPr>
      </p:pic>
      <p:pic>
        <p:nvPicPr>
          <p:cNvPr id="20" name="Graphique 19" descr="Cyclisme contour">
            <a:extLst>
              <a:ext uri="{FF2B5EF4-FFF2-40B4-BE49-F238E27FC236}">
                <a16:creationId xmlns:a16="http://schemas.microsoft.com/office/drawing/2014/main" id="{64AE6E92-53ED-401C-BFC2-0288130DA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7728" y="3745727"/>
            <a:ext cx="407001" cy="407001"/>
          </a:xfrm>
          <a:prstGeom prst="rect">
            <a:avLst/>
          </a:prstGeom>
        </p:spPr>
      </p:pic>
      <p:pic>
        <p:nvPicPr>
          <p:cNvPr id="17" name="Image 16" descr="Une image contenant vert, transport&#10;&#10;Description générée automatiquement">
            <a:extLst>
              <a:ext uri="{FF2B5EF4-FFF2-40B4-BE49-F238E27FC236}">
                <a16:creationId xmlns:a16="http://schemas.microsoft.com/office/drawing/2014/main" id="{9ABE8FC2-7510-443F-86A2-B4B6C2C6D3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14123" y="2730156"/>
            <a:ext cx="576376" cy="692804"/>
          </a:xfrm>
          <a:prstGeom prst="rect">
            <a:avLst/>
          </a:prstGeom>
        </p:spPr>
      </p:pic>
      <p:pic>
        <p:nvPicPr>
          <p:cNvPr id="24" name="Graphique 23" descr="Avertissement contour">
            <a:extLst>
              <a:ext uri="{FF2B5EF4-FFF2-40B4-BE49-F238E27FC236}">
                <a16:creationId xmlns:a16="http://schemas.microsoft.com/office/drawing/2014/main" id="{9071AC24-CE79-4B2C-A960-DBF4D06C14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48107" y="4590600"/>
            <a:ext cx="652699" cy="652699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381A48C-3C82-41A8-AD90-735DC80DCC7E}"/>
              </a:ext>
            </a:extLst>
          </p:cNvPr>
          <p:cNvCxnSpPr>
            <a:cxnSpLocks/>
          </p:cNvCxnSpPr>
          <p:nvPr/>
        </p:nvCxnSpPr>
        <p:spPr>
          <a:xfrm>
            <a:off x="1234215" y="5907049"/>
            <a:ext cx="3327027" cy="17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B16DC835-F255-4033-8647-8637F925EE07}"/>
              </a:ext>
            </a:extLst>
          </p:cNvPr>
          <p:cNvSpPr/>
          <p:nvPr/>
        </p:nvSpPr>
        <p:spPr>
          <a:xfrm>
            <a:off x="1654139" y="5854387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537882A-DF1A-418E-AED5-7A2F3179CBFC}"/>
              </a:ext>
            </a:extLst>
          </p:cNvPr>
          <p:cNvSpPr/>
          <p:nvPr/>
        </p:nvSpPr>
        <p:spPr>
          <a:xfrm>
            <a:off x="2229107" y="5854387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57C4177-B767-44B6-8C25-45B93AD4A2AF}"/>
              </a:ext>
            </a:extLst>
          </p:cNvPr>
          <p:cNvSpPr/>
          <p:nvPr/>
        </p:nvSpPr>
        <p:spPr>
          <a:xfrm>
            <a:off x="3595576" y="5856618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82CD7FB-78CD-491A-B27C-89BB73849056}"/>
              </a:ext>
            </a:extLst>
          </p:cNvPr>
          <p:cNvSpPr/>
          <p:nvPr/>
        </p:nvSpPr>
        <p:spPr>
          <a:xfrm>
            <a:off x="4107700" y="5856618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que 39" descr="Voiture contour">
            <a:extLst>
              <a:ext uri="{FF2B5EF4-FFF2-40B4-BE49-F238E27FC236}">
                <a16:creationId xmlns:a16="http://schemas.microsoft.com/office/drawing/2014/main" id="{99B885B6-81C0-4B25-A242-694CA7104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2641" y="5383335"/>
            <a:ext cx="576376" cy="576376"/>
          </a:xfrm>
          <a:prstGeom prst="rect">
            <a:avLst/>
          </a:prstGeom>
        </p:spPr>
      </p:pic>
      <p:pic>
        <p:nvPicPr>
          <p:cNvPr id="41" name="Graphique 40" descr="Cyclisme contour">
            <a:extLst>
              <a:ext uri="{FF2B5EF4-FFF2-40B4-BE49-F238E27FC236}">
                <a16:creationId xmlns:a16="http://schemas.microsoft.com/office/drawing/2014/main" id="{A2452777-E343-4902-AE2F-4309030C3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179" y="5421720"/>
            <a:ext cx="430066" cy="430066"/>
          </a:xfrm>
          <a:prstGeom prst="rect">
            <a:avLst/>
          </a:prstGeom>
        </p:spPr>
      </p:pic>
      <p:pic>
        <p:nvPicPr>
          <p:cNvPr id="42" name="Graphique 41" descr="Voiture contour">
            <a:extLst>
              <a:ext uri="{FF2B5EF4-FFF2-40B4-BE49-F238E27FC236}">
                <a16:creationId xmlns:a16="http://schemas.microsoft.com/office/drawing/2014/main" id="{E81B8D84-488A-46E1-A995-BE2B96668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8880" y="5372821"/>
            <a:ext cx="576376" cy="576376"/>
          </a:xfrm>
          <a:prstGeom prst="rect">
            <a:avLst/>
          </a:prstGeom>
        </p:spPr>
      </p:pic>
      <p:pic>
        <p:nvPicPr>
          <p:cNvPr id="7" name="Graphique 6" descr="Fermer contour">
            <a:extLst>
              <a:ext uri="{FF2B5EF4-FFF2-40B4-BE49-F238E27FC236}">
                <a16:creationId xmlns:a16="http://schemas.microsoft.com/office/drawing/2014/main" id="{24A6A1C9-75B0-471D-8340-B15BF3EE63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40759" y="5274550"/>
            <a:ext cx="723300" cy="7233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C01931-11E9-4019-8D3F-4C855F987D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29" y="3743499"/>
            <a:ext cx="957691" cy="4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73907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Multi-modal routing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2955" y="1360141"/>
            <a:ext cx="9439602" cy="4990156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/>
                </a:solidFill>
                <a:latin typeface="+mj-lt"/>
              </a:rPr>
              <a:t>Base layer</a:t>
            </a:r>
            <a:r>
              <a:rPr lang="fr-BE" sz="2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Foot layer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Shared-Car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/>
                </a:solidFill>
                <a:latin typeface="+mj-lt"/>
              </a:rPr>
              <a:t>n additional layers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2400">
              <a:solidFill>
                <a:schemeClr val="tx1"/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400">
                <a:solidFill>
                  <a:schemeClr val="tx1"/>
                </a:solidFill>
                <a:latin typeface="+mj-lt"/>
              </a:rPr>
              <a:t>Transition edges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latin typeface="+mj-lt"/>
              </a:rPr>
              <a:t>Forward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latin typeface="+mj-lt"/>
              </a:rPr>
              <a:t>Backward :</a:t>
            </a:r>
            <a:endParaRPr lang="fr-BE" sz="18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fr-BE" sz="20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17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 descr="\documentclass{article}&#10;\usepackage{amsmath}&#10;\pagestyle{empty}&#10;\begin{document}&#10;&#10;&#10;$\mathcal{L}_{0} \in \mathcal{L}$&#10;&#10;\end{document}" title="IguanaTex Bitmap Display">
            <a:extLst>
              <a:ext uri="{FF2B5EF4-FFF2-40B4-BE49-F238E27FC236}">
                <a16:creationId xmlns:a16="http://schemas.microsoft.com/office/drawing/2014/main" id="{B6F1FFCF-5E80-4A66-AE7C-E2E5E5BA27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17" y="2136168"/>
            <a:ext cx="760214" cy="22145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B8191EC-55AE-499D-9BD5-D16967093C56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3BACCD-70F4-455D-BD0E-4FC8FB683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69" y="4044334"/>
            <a:ext cx="2306513" cy="155317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93D3366-1586-4B6C-B4B9-10531D43CE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36" y="651271"/>
            <a:ext cx="2306513" cy="1618280"/>
          </a:xfrm>
          <a:prstGeom prst="rect">
            <a:avLst/>
          </a:prstGeom>
        </p:spPr>
      </p:pic>
      <p:pic>
        <p:nvPicPr>
          <p:cNvPr id="16" name="Image 15" descr="\documentclass{article}&#10;\usepackage{amsmath, amsfonts}&#10;\pagestyle{empty}&#10;\begin{document}&#10;&#10;&#10;$&#10;e^{F} = (u,v) \rightarrow u \in \lambda_{0} \text{,   } v \in \lambda_{i} &#10;$&#10;&#10;\end{document}" title="IguanaTex Bitmap Display">
            <a:extLst>
              <a:ext uri="{FF2B5EF4-FFF2-40B4-BE49-F238E27FC236}">
                <a16:creationId xmlns:a16="http://schemas.microsoft.com/office/drawing/2014/main" id="{40ACC469-085B-48FF-BE61-DAFE77BF8F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8" y="4868386"/>
            <a:ext cx="3115450" cy="277308"/>
          </a:xfrm>
          <a:prstGeom prst="rect">
            <a:avLst/>
          </a:prstGeom>
        </p:spPr>
      </p:pic>
      <p:pic>
        <p:nvPicPr>
          <p:cNvPr id="20" name="Image 19" descr="\documentclass{article}&#10;\usepackage{amsmath, amsfonts}&#10;\pagestyle{empty}&#10;\begin{document}&#10;&#10;&#10;$&#10;e^{B} = (u,v) \rightarrow u \in \lambda_{i} \text{,  } v \in \lambda_{0}&#10;$&#10;&#10;\end{document}" title="IguanaTex Bitmap Display">
            <a:extLst>
              <a:ext uri="{FF2B5EF4-FFF2-40B4-BE49-F238E27FC236}">
                <a16:creationId xmlns:a16="http://schemas.microsoft.com/office/drawing/2014/main" id="{D6AACDC8-7E4C-4F8D-BB90-800D9B2BC3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9" y="5273634"/>
            <a:ext cx="3122325" cy="278814"/>
          </a:xfrm>
          <a:prstGeom prst="rect">
            <a:avLst/>
          </a:prstGeom>
        </p:spPr>
      </p:pic>
      <p:pic>
        <p:nvPicPr>
          <p:cNvPr id="26" name="Graphique 25" descr="Empreintes de chaussure contour">
            <a:extLst>
              <a:ext uri="{FF2B5EF4-FFF2-40B4-BE49-F238E27FC236}">
                <a16:creationId xmlns:a16="http://schemas.microsoft.com/office/drawing/2014/main" id="{B2B321BA-2C58-4B28-B2B8-60A2C0E517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1417" y="2451749"/>
            <a:ext cx="457200" cy="457200"/>
          </a:xfrm>
          <a:prstGeom prst="rect">
            <a:avLst/>
          </a:prstGeom>
        </p:spPr>
      </p:pic>
      <p:pic>
        <p:nvPicPr>
          <p:cNvPr id="31" name="Graphique 30" descr="Voiture contour">
            <a:extLst>
              <a:ext uri="{FF2B5EF4-FFF2-40B4-BE49-F238E27FC236}">
                <a16:creationId xmlns:a16="http://schemas.microsoft.com/office/drawing/2014/main" id="{1CFB2795-2A57-4A1F-A19E-18DC31BD1B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25980" y="2743199"/>
            <a:ext cx="613778" cy="61377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838E044-D362-4676-BFB8-CEFB315F3DDA}"/>
              </a:ext>
            </a:extLst>
          </p:cNvPr>
          <p:cNvSpPr txBox="1"/>
          <p:nvPr/>
        </p:nvSpPr>
        <p:spPr>
          <a:xfrm>
            <a:off x="8855361" y="3485887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Ex 3 : Walk + personal car</a:t>
            </a:r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1B55BD0-AA3B-451B-81C6-03C7C9B24A52}"/>
              </a:ext>
            </a:extLst>
          </p:cNvPr>
          <p:cNvSpPr txBox="1"/>
          <p:nvPr/>
        </p:nvSpPr>
        <p:spPr>
          <a:xfrm>
            <a:off x="8810477" y="2359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Ex 2 : Walk + Villo stations</a:t>
            </a:r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04B5DA2-692C-474C-98A4-FBA340F59DD6}"/>
              </a:ext>
            </a:extLst>
          </p:cNvPr>
          <p:cNvSpPr txBox="1"/>
          <p:nvPr/>
        </p:nvSpPr>
        <p:spPr>
          <a:xfrm>
            <a:off x="5240586" y="198587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Ex 1 : Walk + Public transport</a:t>
            </a:r>
            <a:endParaRPr lang="en-US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A21B097B-F08E-4450-B65C-8CDA573720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89" y="2451749"/>
            <a:ext cx="2405551" cy="1618280"/>
          </a:xfrm>
          <a:prstGeom prst="rect">
            <a:avLst/>
          </a:prstGeom>
        </p:spPr>
      </p:pic>
      <p:pic>
        <p:nvPicPr>
          <p:cNvPr id="5" name="Image 4" descr="\documentclass{article}&#10;\usepackage{amsmath, amsfonts}&#10;\pagestyle{empty}&#10;\begin{document}&#10;&#10;&#10;$&#10;\lambda_{i} \text{, } \forall i \leq |\lambda|&#10;$&#10;&#10;\end{document}" title="IguanaTex Bitmap Display">
            <a:extLst>
              <a:ext uri="{FF2B5EF4-FFF2-40B4-BE49-F238E27FC236}">
                <a16:creationId xmlns:a16="http://schemas.microsoft.com/office/drawing/2014/main" id="{A251A45B-F959-403A-AF57-350609D1AD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36" y="3915597"/>
            <a:ext cx="1197714" cy="254476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DEEB00C-264C-44BB-944B-88419FB827ED}"/>
              </a:ext>
            </a:extLst>
          </p:cNvPr>
          <p:cNvCxnSpPr/>
          <p:nvPr/>
        </p:nvCxnSpPr>
        <p:spPr>
          <a:xfrm flipV="1">
            <a:off x="3439758" y="2908949"/>
            <a:ext cx="2231993" cy="74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19DD49C-0F96-445A-B8AB-13768D8B3E77}"/>
              </a:ext>
            </a:extLst>
          </p:cNvPr>
          <p:cNvCxnSpPr/>
          <p:nvPr/>
        </p:nvCxnSpPr>
        <p:spPr>
          <a:xfrm>
            <a:off x="3429000" y="2269551"/>
            <a:ext cx="2143897" cy="1388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E28374C-438A-446F-9ABC-1F0EC05B6577}"/>
              </a:ext>
            </a:extLst>
          </p:cNvPr>
          <p:cNvCxnSpPr>
            <a:cxnSpLocks/>
          </p:cNvCxnSpPr>
          <p:nvPr/>
        </p:nvCxnSpPr>
        <p:spPr>
          <a:xfrm flipV="1">
            <a:off x="5627583" y="3703637"/>
            <a:ext cx="986396" cy="1569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6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User preferences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079205"/>
            <a:ext cx="11282865" cy="5327225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Scalarized</a:t>
            </a:r>
            <a:r>
              <a:rPr lang="fr-BE" sz="1800">
                <a:latin typeface="+mj-lt"/>
              </a:rPr>
              <a:t> model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Weighted sum</a:t>
            </a:r>
          </a:p>
          <a:p>
            <a:pPr marL="201168" lvl="1" indent="0">
              <a:buNone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   = preference coefficient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   = nb of metrics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            = edge weight of metric i</a:t>
            </a:r>
          </a:p>
          <a:p>
            <a:pPr marL="566928" lvl="3" indent="0">
              <a:buNone/>
            </a:pPr>
            <a:endParaRPr lang="fr-BE" sz="14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Multi-objective optimization 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01168" lvl="1" indent="0">
              <a:buNone/>
            </a:pPr>
            <a:endParaRPr lang="fr-BE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 b="1" i="1">
                <a:latin typeface="+mj-lt"/>
              </a:rPr>
              <a:t>X</a:t>
            </a:r>
            <a:r>
              <a:rPr lang="fr-BE" sz="1400" i="1">
                <a:latin typeface="+mj-lt"/>
              </a:rPr>
              <a:t>  </a:t>
            </a:r>
            <a:r>
              <a:rPr lang="fr-BE" sz="1400">
                <a:latin typeface="+mj-lt"/>
              </a:rPr>
              <a:t>= feasible solutions,</a:t>
            </a:r>
            <a:endParaRPr lang="fr-BE" sz="180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   = nb of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Edge type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Time independent (static)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Time dependent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Stochastic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Ecological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Applicability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Label Correcting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Dijkstra, A*, ALT with weighted sum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18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 descr="\documentclass{article}&#10;\usepackage{amsmath}&#10;\pagestyle{empty}&#10;\begin{document}&#10;&#10;&#10;$&#10;\hat{\omega}(e) = \sum_{i=1}^{\mathcal{M}}c_{i}\omega_{i}(e)&#10;$&#10;&#10;\end{document}" title="IguanaTex Bitmap Display">
            <a:extLst>
              <a:ext uri="{FF2B5EF4-FFF2-40B4-BE49-F238E27FC236}">
                <a16:creationId xmlns:a16="http://schemas.microsoft.com/office/drawing/2014/main" id="{DDD3B119-167D-49C6-BD06-A3FC65E617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41" y="2393844"/>
            <a:ext cx="2947151" cy="444737"/>
          </a:xfrm>
          <a:prstGeom prst="rect">
            <a:avLst/>
          </a:prstGeom>
        </p:spPr>
      </p:pic>
      <p:pic>
        <p:nvPicPr>
          <p:cNvPr id="32" name="Image 31" descr="\documentclass{article}&#10;\usepackage{amsmath}&#10;\pagestyle{empty}&#10;\begin{document}&#10;&#10;&#10;$&#10;min_{x \in X}{f(x)} = (f_{1}(x), \ldots, f_{\mathcal{M}}(x))&#10;$&#10;&#10;\end{document}" title="IguanaTex Bitmap Display">
            <a:extLst>
              <a:ext uri="{FF2B5EF4-FFF2-40B4-BE49-F238E27FC236}">
                <a16:creationId xmlns:a16="http://schemas.microsoft.com/office/drawing/2014/main" id="{FF791B8B-AA1B-4CFF-93D1-AA8FC68CDA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73" y="5029658"/>
            <a:ext cx="3744245" cy="254476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A406EB2-2C2E-4845-BF41-42A45554545D}"/>
              </a:ext>
            </a:extLst>
          </p:cNvPr>
          <p:cNvSpPr/>
          <p:nvPr/>
        </p:nvSpPr>
        <p:spPr>
          <a:xfrm rot="10800000">
            <a:off x="9886275" y="1611556"/>
            <a:ext cx="741734" cy="2043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2" name="Graphique 21" descr="Sablier 30% contour">
            <a:extLst>
              <a:ext uri="{FF2B5EF4-FFF2-40B4-BE49-F238E27FC236}">
                <a16:creationId xmlns:a16="http://schemas.microsoft.com/office/drawing/2014/main" id="{1BD38EAF-7EA4-48A8-A5E7-9502E66718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260" y="3329091"/>
            <a:ext cx="413733" cy="413733"/>
          </a:xfrm>
          <a:prstGeom prst="rect">
            <a:avLst/>
          </a:prstGeom>
        </p:spPr>
      </p:pic>
      <p:pic>
        <p:nvPicPr>
          <p:cNvPr id="26" name="Graphique 25" descr="Argent volant contour">
            <a:extLst>
              <a:ext uri="{FF2B5EF4-FFF2-40B4-BE49-F238E27FC236}">
                <a16:creationId xmlns:a16="http://schemas.microsoft.com/office/drawing/2014/main" id="{7EEF12E0-2A59-480A-9D43-A723EECEDF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3534" y="3779282"/>
            <a:ext cx="367349" cy="367349"/>
          </a:xfrm>
          <a:prstGeom prst="rect">
            <a:avLst/>
          </a:prstGeom>
        </p:spPr>
      </p:pic>
      <p:pic>
        <p:nvPicPr>
          <p:cNvPr id="28" name="Graphique 27" descr="Arbre à feuilles caduques contour">
            <a:extLst>
              <a:ext uri="{FF2B5EF4-FFF2-40B4-BE49-F238E27FC236}">
                <a16:creationId xmlns:a16="http://schemas.microsoft.com/office/drawing/2014/main" id="{DE48DEDD-74C8-41D4-BFA5-B8CF4885C8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8700" y="3968848"/>
            <a:ext cx="457562" cy="457562"/>
          </a:xfrm>
          <a:prstGeom prst="rect">
            <a:avLst/>
          </a:prstGeom>
        </p:spPr>
      </p:pic>
      <p:pic>
        <p:nvPicPr>
          <p:cNvPr id="6" name="Image 5" descr="IguanaTex Bitmap Display&#10;&#10;\documentclass{article}&#10;\usepackage{amsmath, amsfonts}&#10;\pagestyle{empty}&#10;\begin{document}&#10;&#10;&#10;$&#10;c_{i}&#10;$&#10;&#10;\end{document}">
            <a:extLst>
              <a:ext uri="{FF2B5EF4-FFF2-40B4-BE49-F238E27FC236}">
                <a16:creationId xmlns:a16="http://schemas.microsoft.com/office/drawing/2014/main" id="{68AA01AB-B85C-46DB-BC3D-D9CB916592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12" y="3242060"/>
            <a:ext cx="160968" cy="148933"/>
          </a:xfrm>
          <a:prstGeom prst="rect">
            <a:avLst/>
          </a:prstGeom>
        </p:spPr>
      </p:pic>
      <p:pic>
        <p:nvPicPr>
          <p:cNvPr id="8" name="Image 7" descr="IguanaTex Bitmap Display&#10;&#10;\documentclass{article}&#10;\usepackage{amsmath, amsfonts}&#10;\pagestyle{empty}&#10;\begin{document}&#10;&#10;&#10;$&#10;\mathcal{M}&#10;$&#10;&#10;\end{document}">
            <a:extLst>
              <a:ext uri="{FF2B5EF4-FFF2-40B4-BE49-F238E27FC236}">
                <a16:creationId xmlns:a16="http://schemas.microsoft.com/office/drawing/2014/main" id="{FD552A9D-3A38-4D4D-9D34-A6C374511C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7" y="3582446"/>
            <a:ext cx="169094" cy="117065"/>
          </a:xfrm>
          <a:prstGeom prst="rect">
            <a:avLst/>
          </a:prstGeom>
        </p:spPr>
      </p:pic>
      <p:pic>
        <p:nvPicPr>
          <p:cNvPr id="15" name="Image 14" descr="IguanaTex Bitmap Display&#10;&#10;\documentclass{article}&#10;\usepackage{amsmath, amsfonts}&#10;\pagestyle{empty}&#10;\begin{document}&#10;&#10;&#10;$&#10;\omega_{i}(e)&#10;$&#10;&#10;\end{document}">
            <a:extLst>
              <a:ext uri="{FF2B5EF4-FFF2-40B4-BE49-F238E27FC236}">
                <a16:creationId xmlns:a16="http://schemas.microsoft.com/office/drawing/2014/main" id="{36EEAFD0-C210-4220-967A-565455FC2D6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87" y="3835230"/>
            <a:ext cx="530286" cy="254476"/>
          </a:xfrm>
          <a:prstGeom prst="rect">
            <a:avLst/>
          </a:prstGeom>
        </p:spPr>
      </p:pic>
      <p:pic>
        <p:nvPicPr>
          <p:cNvPr id="19" name="Image 18" descr="IguanaTex Bitmap Display&#10;&#10;\documentclass{article}&#10;\usepackage{amsmath, amsfonts}&#10;\pagestyle{empty}&#10;\begin{document}&#10;&#10;&#10;$&#10;f : x \in X \rightarrow \mathbb{R}^{\mathcal{M}}&#10;$&#10;&#10;\end{document}">
            <a:extLst>
              <a:ext uri="{FF2B5EF4-FFF2-40B4-BE49-F238E27FC236}">
                <a16:creationId xmlns:a16="http://schemas.microsoft.com/office/drawing/2014/main" id="{1BFFC2F2-0DB3-4D95-9DA2-8B8543221E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24" y="5648977"/>
            <a:ext cx="1422186" cy="208240"/>
          </a:xfrm>
          <a:prstGeom prst="rect">
            <a:avLst/>
          </a:prstGeom>
        </p:spPr>
      </p:pic>
      <p:pic>
        <p:nvPicPr>
          <p:cNvPr id="25" name="Image 24" descr="IguanaTex Bitmap Display&#10;&#10;\documentclass{article}&#10;\usepackage{amsmath, amsfonts}&#10;\pagestyle{empty}&#10;\begin{document}&#10;&#10;&#10;$&#10;\mathcal{M}&#10;$&#10;&#10;\end{document}">
            <a:extLst>
              <a:ext uri="{FF2B5EF4-FFF2-40B4-BE49-F238E27FC236}">
                <a16:creationId xmlns:a16="http://schemas.microsoft.com/office/drawing/2014/main" id="{C795D205-F53A-4D79-9A95-CBB6CB67912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6038970"/>
            <a:ext cx="169094" cy="1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279648"/>
          </a:xfrm>
        </p:spPr>
        <p:txBody>
          <a:bodyPr/>
          <a:lstStyle/>
          <a:p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Experiments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279648"/>
          </a:xfrm>
        </p:spPr>
        <p:txBody>
          <a:bodyPr/>
          <a:lstStyle/>
          <a:p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Data acquisition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312433"/>
            <a:ext cx="4529952" cy="5093997"/>
          </a:xfrm>
        </p:spPr>
        <p:txBody>
          <a:bodyPr numCol="1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OpenStreetMap (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OSM</a:t>
            </a:r>
            <a:r>
              <a:rPr lang="fr-BE" sz="2000">
                <a:latin typeface="+mj-lt"/>
              </a:rPr>
              <a:t>) database </a:t>
            </a:r>
            <a:r>
              <a:rPr lang="fr-BE" sz="1400">
                <a:latin typeface="+mj-lt"/>
              </a:rPr>
              <a:t>(</a:t>
            </a:r>
            <a:r>
              <a:rPr lang="en-US" sz="1400" b="0" i="0" u="none" strike="noStrike" baseline="0">
                <a:latin typeface="LMMono9-Regular"/>
                <a:hlinkClick r:id="rId3"/>
              </a:rPr>
              <a:t>https://www.openstreetmap.org/</a:t>
            </a:r>
            <a:r>
              <a:rPr lang="fr-BE" sz="1400">
                <a:latin typeface="+mj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GraphFromOSM (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GFO</a:t>
            </a:r>
            <a:r>
              <a:rPr lang="fr-BE" sz="2000">
                <a:latin typeface="+mj-lt"/>
              </a:rPr>
              <a:t>) </a:t>
            </a:r>
            <a:r>
              <a:rPr lang="fr-BE" sz="1600">
                <a:latin typeface="+mj-lt"/>
              </a:rPr>
              <a:t>(Matsvei Tsishyn, </a:t>
            </a:r>
            <a:r>
              <a:rPr lang="en-US" sz="1400" b="0" i="0" u="none" strike="noStrike" baseline="0">
                <a:latin typeface="LMMono9-Regular"/>
                <a:hlinkClick r:id="rId4"/>
              </a:rPr>
              <a:t>https://github.com/MatveiT/GraphFromOSM</a:t>
            </a:r>
            <a:r>
              <a:rPr lang="fr-BE" sz="1600">
                <a:latin typeface="+mj-lt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Geographic region : bounding 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Road types : tags (e.g. highway)</a:t>
            </a:r>
          </a:p>
          <a:p>
            <a:pPr marL="0" indent="0">
              <a:buNone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GeoJSON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Point</a:t>
            </a:r>
            <a:r>
              <a:rPr lang="fr-BE" sz="1800">
                <a:latin typeface="+mj-lt"/>
              </a:rPr>
              <a:t> : (latitude, longitude) + 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LineString</a:t>
            </a:r>
            <a:r>
              <a:rPr lang="fr-BE" sz="1800">
                <a:latin typeface="+mj-lt"/>
              </a:rPr>
              <a:t>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src node ID,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dest node ID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list of geographic coords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20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618B7BB5-54DA-44DE-9687-073F34F7B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967" y="-83932"/>
            <a:ext cx="1584156" cy="1369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40FE728-8E08-4304-9583-840B60627B98}"/>
              </a:ext>
            </a:extLst>
          </p:cNvPr>
          <p:cNvSpPr txBox="1"/>
          <p:nvPr/>
        </p:nvSpPr>
        <p:spPr>
          <a:xfrm>
            <a:off x="9328177" y="1406988"/>
            <a:ext cx="134331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Bounding box</a:t>
            </a:r>
            <a:endParaRPr lang="en-US" sz="14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67DACA-3937-4D48-A9C2-D73247AF9180}"/>
              </a:ext>
            </a:extLst>
          </p:cNvPr>
          <p:cNvSpPr txBox="1"/>
          <p:nvPr/>
        </p:nvSpPr>
        <p:spPr>
          <a:xfrm>
            <a:off x="11055596" y="1407381"/>
            <a:ext cx="1127639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Road types</a:t>
            </a:r>
            <a:endParaRPr lang="en-US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2AD813-476A-4265-86DE-2CE70DB04CE0}"/>
              </a:ext>
            </a:extLst>
          </p:cNvPr>
          <p:cNvSpPr txBox="1"/>
          <p:nvPr/>
        </p:nvSpPr>
        <p:spPr>
          <a:xfrm>
            <a:off x="10071500" y="2392072"/>
            <a:ext cx="1478812" cy="307777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GraphFromOSM</a:t>
            </a:r>
            <a:endParaRPr lang="en-US" sz="140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91531E-2D98-4BCF-A21E-227DCBDD5C6C}"/>
              </a:ext>
            </a:extLst>
          </p:cNvPr>
          <p:cNvSpPr txBox="1"/>
          <p:nvPr/>
        </p:nvSpPr>
        <p:spPr>
          <a:xfrm>
            <a:off x="7366652" y="2392071"/>
            <a:ext cx="173156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1400"/>
              <a:t>OpenStreetMap API</a:t>
            </a:r>
          </a:p>
          <a:p>
            <a:r>
              <a:rPr lang="fr-BE" sz="1400"/>
              <a:t>(overpass turbo)</a:t>
            </a:r>
            <a:endParaRPr lang="en-US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DD8CE1-D4A4-4619-8022-72A0E395372C}"/>
              </a:ext>
            </a:extLst>
          </p:cNvPr>
          <p:cNvSpPr txBox="1"/>
          <p:nvPr/>
        </p:nvSpPr>
        <p:spPr>
          <a:xfrm>
            <a:off x="10408407" y="3551654"/>
            <a:ext cx="811800" cy="3077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Parsing</a:t>
            </a:r>
            <a:endParaRPr lang="en-US" sz="140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4E159E-F1A9-4493-B1B9-EF068CB876C2}"/>
              </a:ext>
            </a:extLst>
          </p:cNvPr>
          <p:cNvSpPr txBox="1"/>
          <p:nvPr/>
        </p:nvSpPr>
        <p:spPr>
          <a:xfrm>
            <a:off x="10128817" y="4505492"/>
            <a:ext cx="1374786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Preprocessing</a:t>
            </a:r>
            <a:endParaRPr lang="en-US" sz="140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5B38FC1-69F8-48D4-B758-DA65278778A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0810906" y="2699849"/>
            <a:ext cx="3401" cy="85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D64DAE1-06D6-4086-AB5E-728043F26CD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810906" y="3859431"/>
            <a:ext cx="5304" cy="64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C2F2F7-F512-44AF-9D82-D7588BCE8A24}"/>
              </a:ext>
            </a:extLst>
          </p:cNvPr>
          <p:cNvCxnSpPr>
            <a:cxnSpLocks/>
          </p:cNvCxnSpPr>
          <p:nvPr/>
        </p:nvCxnSpPr>
        <p:spPr>
          <a:xfrm>
            <a:off x="10810906" y="4828478"/>
            <a:ext cx="5304" cy="5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0FA60AC-01F5-473B-BB4D-790CD8938041}"/>
              </a:ext>
            </a:extLst>
          </p:cNvPr>
          <p:cNvCxnSpPr>
            <a:cxnSpLocks/>
          </p:cNvCxnSpPr>
          <p:nvPr/>
        </p:nvCxnSpPr>
        <p:spPr>
          <a:xfrm flipH="1">
            <a:off x="9098216" y="2449221"/>
            <a:ext cx="973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D1D24A1-1BC1-4D9C-9635-303668AB2221}"/>
              </a:ext>
            </a:extLst>
          </p:cNvPr>
          <p:cNvCxnSpPr>
            <a:cxnSpLocks/>
          </p:cNvCxnSpPr>
          <p:nvPr/>
        </p:nvCxnSpPr>
        <p:spPr>
          <a:xfrm>
            <a:off x="9098216" y="2642698"/>
            <a:ext cx="973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0AB5AC37-F402-4C39-B363-472490ED9F72}"/>
              </a:ext>
            </a:extLst>
          </p:cNvPr>
          <p:cNvSpPr txBox="1"/>
          <p:nvPr/>
        </p:nvSpPr>
        <p:spPr>
          <a:xfrm>
            <a:off x="9260453" y="222383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/>
              <a:t>request</a:t>
            </a:r>
            <a:endParaRPr lang="en-US" sz="120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B46CB-AA30-407B-A352-4685D48D4452}"/>
              </a:ext>
            </a:extLst>
          </p:cNvPr>
          <p:cNvSpPr txBox="1"/>
          <p:nvPr/>
        </p:nvSpPr>
        <p:spPr>
          <a:xfrm>
            <a:off x="10909291" y="3930466"/>
            <a:ext cx="129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Unprocessed Adjacency list</a:t>
            </a:r>
            <a:endParaRPr lang="en-US" sz="12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AE02CF7-B000-449C-B687-018E08C66EB5}"/>
              </a:ext>
            </a:extLst>
          </p:cNvPr>
          <p:cNvSpPr txBox="1"/>
          <p:nvPr/>
        </p:nvSpPr>
        <p:spPr>
          <a:xfrm>
            <a:off x="10929498" y="2833535"/>
            <a:ext cx="125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GeoJSON graph data</a:t>
            </a:r>
            <a:endParaRPr lang="en-US" sz="120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41578B5-F439-47A1-A32E-096DDB707BBD}"/>
              </a:ext>
            </a:extLst>
          </p:cNvPr>
          <p:cNvSpPr txBox="1"/>
          <p:nvPr/>
        </p:nvSpPr>
        <p:spPr>
          <a:xfrm>
            <a:off x="9208030" y="264943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/>
              <a:t>Raw data</a:t>
            </a:r>
            <a:endParaRPr lang="en-US" sz="120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B0D1C7-D461-49AD-B2E6-6B5BAF97687B}"/>
              </a:ext>
            </a:extLst>
          </p:cNvPr>
          <p:cNvSpPr txBox="1"/>
          <p:nvPr/>
        </p:nvSpPr>
        <p:spPr>
          <a:xfrm>
            <a:off x="9667907" y="5492730"/>
            <a:ext cx="206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Strongly connected</a:t>
            </a:r>
          </a:p>
          <a:p>
            <a:r>
              <a:rPr lang="fr-BE" sz="1200"/>
              <a:t>Directed weighted </a:t>
            </a:r>
          </a:p>
          <a:p>
            <a:r>
              <a:rPr lang="fr-BE" sz="1200"/>
              <a:t>graph</a:t>
            </a:r>
            <a:endParaRPr lang="en-US" sz="1200"/>
          </a:p>
        </p:txBody>
      </p:sp>
      <p:pic>
        <p:nvPicPr>
          <p:cNvPr id="35" name="Image 3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3F9EC012-C550-40A5-BBE6-BD303CC3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4" y="5468326"/>
            <a:ext cx="887997" cy="718451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9A84B67-A066-4395-AA2D-1FE6EEC069B2}"/>
              </a:ext>
            </a:extLst>
          </p:cNvPr>
          <p:cNvCxnSpPr>
            <a:cxnSpLocks/>
          </p:cNvCxnSpPr>
          <p:nvPr/>
        </p:nvCxnSpPr>
        <p:spPr>
          <a:xfrm flipV="1">
            <a:off x="4951651" y="3097676"/>
            <a:ext cx="5719836" cy="20162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27B00E6A-492C-4754-BE5A-7104DEAAA8BC}"/>
              </a:ext>
            </a:extLst>
          </p:cNvPr>
          <p:cNvSpPr/>
          <p:nvPr/>
        </p:nvSpPr>
        <p:spPr>
          <a:xfrm>
            <a:off x="4304371" y="4027294"/>
            <a:ext cx="479502" cy="2159483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ccolade ouvrante 42">
            <a:extLst>
              <a:ext uri="{FF2B5EF4-FFF2-40B4-BE49-F238E27FC236}">
                <a16:creationId xmlns:a16="http://schemas.microsoft.com/office/drawing/2014/main" id="{224AD621-0B67-4232-B9F3-FC3AA22FCD41}"/>
              </a:ext>
            </a:extLst>
          </p:cNvPr>
          <p:cNvSpPr/>
          <p:nvPr/>
        </p:nvSpPr>
        <p:spPr>
          <a:xfrm>
            <a:off x="6994941" y="379142"/>
            <a:ext cx="256520" cy="271853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84826A9-3DEF-48D6-90D9-0B3AA4223A45}"/>
              </a:ext>
            </a:extLst>
          </p:cNvPr>
          <p:cNvCxnSpPr>
            <a:cxnSpLocks/>
          </p:cNvCxnSpPr>
          <p:nvPr/>
        </p:nvCxnSpPr>
        <p:spPr>
          <a:xfrm flipV="1">
            <a:off x="5263377" y="1815261"/>
            <a:ext cx="1475044" cy="391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0CA677AA-19A0-41C6-A226-BF20DC973141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9999832" y="1714765"/>
            <a:ext cx="811074" cy="67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6BB7E5E-0B30-480B-A7D6-63293DC9BFB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10810906" y="1715158"/>
            <a:ext cx="808510" cy="67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que 75" descr="Carrefour contour">
            <a:extLst>
              <a:ext uri="{FF2B5EF4-FFF2-40B4-BE49-F238E27FC236}">
                <a16:creationId xmlns:a16="http://schemas.microsoft.com/office/drawing/2014/main" id="{4B0B1426-5E58-44C5-8286-95A221D25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215" y="207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5980413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Parsing &amp; preprocessing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Parsing</a:t>
            </a:r>
            <a:r>
              <a:rPr lang="fr-BE" sz="2000">
                <a:latin typeface="+mj-lt"/>
              </a:rPr>
              <a:t> : GeoJSON &gt;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adjacency list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Key (node ID) – Value (list of Edges) pairs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Edge weights 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</a:t>
            </a:r>
          </a:p>
          <a:p>
            <a:pPr marL="384048" lvl="2" indent="0">
              <a:buNone/>
            </a:pPr>
            <a:r>
              <a:rPr lang="fr-BE" sz="1400">
                <a:latin typeface="+mj-lt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Preprocessing</a:t>
            </a:r>
            <a:r>
              <a:rPr lang="fr-BE" sz="2000">
                <a:latin typeface="+mj-lt"/>
              </a:rPr>
              <a:t>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Parallel edges : keep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smallest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Avoid</a:t>
            </a:r>
            <a:r>
              <a:rPr lang="fr-BE" sz="1800">
                <a:latin typeface="+mj-lt"/>
              </a:rPr>
              <a:t> loop edges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Transform to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strongly connected</a:t>
            </a:r>
            <a:r>
              <a:rPr lang="fr-BE" sz="1800">
                <a:latin typeface="+mj-lt"/>
              </a:rPr>
              <a:t> graph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21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6" name="Image 5" descr="\documentclass{article}&#10;\usepackage{amsmath, amsfonts}&#10;\pagestyle{empty}&#10;\begin{document}&#10;&#10;&#10;$&#10;\textit{length km} = \sum_{i=0}^{k-1}haversine(coord_{i}, coord_{i+1})&#10;$&#10;&#10;\end{document}" title="IguanaTex Bitmap Display">
            <a:extLst>
              <a:ext uri="{FF2B5EF4-FFF2-40B4-BE49-F238E27FC236}">
                <a16:creationId xmlns:a16="http://schemas.microsoft.com/office/drawing/2014/main" id="{859823EA-E692-4D5A-ACC3-1B4EB0EA51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31" y="2553435"/>
            <a:ext cx="4581563" cy="295717"/>
          </a:xfrm>
          <a:prstGeom prst="rect">
            <a:avLst/>
          </a:prstGeom>
        </p:spPr>
      </p:pic>
      <p:pic>
        <p:nvPicPr>
          <p:cNvPr id="11" name="Image 10" descr="\documentclass{article}&#10;\usepackage{amsmath, amsfonts}&#10;\pagestyle{empty}&#10;\begin{document}&#10;&#10;&#10;$&#10;\textit{haversine} = 2r \arcsin{\left(\sqrt{\sin^{2}{\left(\frac{\phi_{2}-\phi_{1}}{2}\right) + \cos{\phi_{1}}\cos{\phi_{2}}\sin^{2}{\left(\frac{\varphi_{2} - \varphi_{1}}{2}\right)}}}\right)}&#10;$&#10;&#10;\end{document}" title="IguanaTex Bitmap Display">
            <a:extLst>
              <a:ext uri="{FF2B5EF4-FFF2-40B4-BE49-F238E27FC236}">
                <a16:creationId xmlns:a16="http://schemas.microsoft.com/office/drawing/2014/main" id="{BEB180BB-4DAA-4F5F-BCAA-96E17894E8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43" y="3193368"/>
            <a:ext cx="5625055" cy="471263"/>
          </a:xfrm>
          <a:prstGeom prst="rect">
            <a:avLst/>
          </a:prstGeom>
        </p:spPr>
      </p:pic>
      <p:pic>
        <p:nvPicPr>
          <p:cNvPr id="31" name="Image 30" descr="Une image contenant carte&#10;&#10;Description générée automatiquement">
            <a:extLst>
              <a:ext uri="{FF2B5EF4-FFF2-40B4-BE49-F238E27FC236}">
                <a16:creationId xmlns:a16="http://schemas.microsoft.com/office/drawing/2014/main" id="{6B59049F-4530-4991-B076-7652382A7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967" y="-83932"/>
            <a:ext cx="1584156" cy="1369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C61CEC6-8D10-44FD-8619-10ED76FD8476}"/>
              </a:ext>
            </a:extLst>
          </p:cNvPr>
          <p:cNvSpPr txBox="1"/>
          <p:nvPr/>
        </p:nvSpPr>
        <p:spPr>
          <a:xfrm>
            <a:off x="9328177" y="1406988"/>
            <a:ext cx="134331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Bounding box</a:t>
            </a:r>
            <a:endParaRPr lang="en-US" sz="140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A64F60-8040-488E-BAA7-87A7175A2CC3}"/>
              </a:ext>
            </a:extLst>
          </p:cNvPr>
          <p:cNvSpPr txBox="1"/>
          <p:nvPr/>
        </p:nvSpPr>
        <p:spPr>
          <a:xfrm>
            <a:off x="11055596" y="1407381"/>
            <a:ext cx="1127639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Road types</a:t>
            </a:r>
            <a:endParaRPr lang="en-US" sz="140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7659D1-A5D2-4741-A7D8-398FB2ABE406}"/>
              </a:ext>
            </a:extLst>
          </p:cNvPr>
          <p:cNvSpPr txBox="1"/>
          <p:nvPr/>
        </p:nvSpPr>
        <p:spPr>
          <a:xfrm>
            <a:off x="10071500" y="2392072"/>
            <a:ext cx="1478812" cy="307777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GraphFromOSM</a:t>
            </a:r>
            <a:endParaRPr lang="en-US" sz="14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E8BC73-685C-476F-BBBF-0C463906D034}"/>
              </a:ext>
            </a:extLst>
          </p:cNvPr>
          <p:cNvSpPr txBox="1"/>
          <p:nvPr/>
        </p:nvSpPr>
        <p:spPr>
          <a:xfrm>
            <a:off x="7366652" y="2392071"/>
            <a:ext cx="173156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1400"/>
              <a:t>OpenStreetMap API</a:t>
            </a:r>
          </a:p>
          <a:p>
            <a:r>
              <a:rPr lang="fr-BE" sz="1400"/>
              <a:t>(overpass turbo)</a:t>
            </a:r>
            <a:endParaRPr lang="en-US" sz="140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14644C8-570D-4111-8FFF-CDDF6F8C6370}"/>
              </a:ext>
            </a:extLst>
          </p:cNvPr>
          <p:cNvSpPr txBox="1"/>
          <p:nvPr/>
        </p:nvSpPr>
        <p:spPr>
          <a:xfrm>
            <a:off x="10408407" y="3551654"/>
            <a:ext cx="811800" cy="3077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Parsing</a:t>
            </a:r>
            <a:endParaRPr lang="en-US" sz="140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D375FBC-95CB-480E-BFE0-1F31D93B4307}"/>
              </a:ext>
            </a:extLst>
          </p:cNvPr>
          <p:cNvSpPr txBox="1"/>
          <p:nvPr/>
        </p:nvSpPr>
        <p:spPr>
          <a:xfrm>
            <a:off x="10128817" y="4505492"/>
            <a:ext cx="1374786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BE" sz="1400"/>
              <a:t>Preprocessing</a:t>
            </a:r>
            <a:endParaRPr lang="en-US" sz="140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E2C98C20-0FF6-4084-8EC7-A32F31AAF5CD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10810906" y="2699849"/>
            <a:ext cx="3401" cy="85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D8AA729-1643-49DE-8ACF-4DF3639ADED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0810906" y="3859431"/>
            <a:ext cx="5304" cy="64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843B938C-9BAB-49D0-8906-D7B487DCDB39}"/>
              </a:ext>
            </a:extLst>
          </p:cNvPr>
          <p:cNvCxnSpPr>
            <a:cxnSpLocks/>
          </p:cNvCxnSpPr>
          <p:nvPr/>
        </p:nvCxnSpPr>
        <p:spPr>
          <a:xfrm>
            <a:off x="10810906" y="4828478"/>
            <a:ext cx="5304" cy="5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847C97A-8AB7-4384-96C3-CD963D6B1BD4}"/>
              </a:ext>
            </a:extLst>
          </p:cNvPr>
          <p:cNvCxnSpPr>
            <a:cxnSpLocks/>
          </p:cNvCxnSpPr>
          <p:nvPr/>
        </p:nvCxnSpPr>
        <p:spPr>
          <a:xfrm flipH="1">
            <a:off x="9098216" y="2449221"/>
            <a:ext cx="973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2A2BA8-0916-423D-B306-6B9952407044}"/>
              </a:ext>
            </a:extLst>
          </p:cNvPr>
          <p:cNvCxnSpPr>
            <a:cxnSpLocks/>
          </p:cNvCxnSpPr>
          <p:nvPr/>
        </p:nvCxnSpPr>
        <p:spPr>
          <a:xfrm>
            <a:off x="9098216" y="2642698"/>
            <a:ext cx="973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471FF806-B76A-4470-8D8B-D70B7E738442}"/>
              </a:ext>
            </a:extLst>
          </p:cNvPr>
          <p:cNvSpPr txBox="1"/>
          <p:nvPr/>
        </p:nvSpPr>
        <p:spPr>
          <a:xfrm>
            <a:off x="9260453" y="222383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/>
              <a:t>request</a:t>
            </a:r>
            <a:endParaRPr lang="en-US" sz="120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3612BBE-A9A7-4A9B-8414-78EB7AC55564}"/>
              </a:ext>
            </a:extLst>
          </p:cNvPr>
          <p:cNvSpPr txBox="1"/>
          <p:nvPr/>
        </p:nvSpPr>
        <p:spPr>
          <a:xfrm>
            <a:off x="10909291" y="3930466"/>
            <a:ext cx="129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Unprocessed Adjacency list</a:t>
            </a:r>
            <a:endParaRPr lang="en-US" sz="120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D2EC972-107B-4D3A-A6E8-29E33AC69472}"/>
              </a:ext>
            </a:extLst>
          </p:cNvPr>
          <p:cNvSpPr txBox="1"/>
          <p:nvPr/>
        </p:nvSpPr>
        <p:spPr>
          <a:xfrm>
            <a:off x="10929498" y="2833535"/>
            <a:ext cx="125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GeoJSON graph data</a:t>
            </a:r>
            <a:endParaRPr lang="en-US" sz="120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72978D1-92B0-4F8D-8D2E-7D16A95F9122}"/>
              </a:ext>
            </a:extLst>
          </p:cNvPr>
          <p:cNvSpPr txBox="1"/>
          <p:nvPr/>
        </p:nvSpPr>
        <p:spPr>
          <a:xfrm>
            <a:off x="9208030" y="264943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/>
              <a:t>Raw data</a:t>
            </a:r>
            <a:endParaRPr lang="en-US" sz="120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B8186B1-DDE5-4DAA-94B3-7FF7EE5040B9}"/>
              </a:ext>
            </a:extLst>
          </p:cNvPr>
          <p:cNvSpPr txBox="1"/>
          <p:nvPr/>
        </p:nvSpPr>
        <p:spPr>
          <a:xfrm>
            <a:off x="9667907" y="5492730"/>
            <a:ext cx="206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/>
              <a:t>Strongly connected</a:t>
            </a:r>
          </a:p>
          <a:p>
            <a:r>
              <a:rPr lang="fr-BE" sz="1200"/>
              <a:t>Directed weighted </a:t>
            </a:r>
          </a:p>
          <a:p>
            <a:r>
              <a:rPr lang="fr-BE" sz="1200"/>
              <a:t>graph</a:t>
            </a:r>
            <a:endParaRPr lang="en-US" sz="1200"/>
          </a:p>
        </p:txBody>
      </p:sp>
      <p:pic>
        <p:nvPicPr>
          <p:cNvPr id="52" name="Image 51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E49D79BF-7482-43CB-A425-63C06233D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4" y="5468326"/>
            <a:ext cx="887997" cy="718451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421AB34D-024B-4573-9447-77E78DBC41B8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>
            <a:off x="9999832" y="1714765"/>
            <a:ext cx="811074" cy="67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563C80-A36C-49DB-8D9C-F42449E82635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 flipH="1">
            <a:off x="10810906" y="1715158"/>
            <a:ext cx="808510" cy="67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que 54" descr="Carrefour contour">
            <a:extLst>
              <a:ext uri="{FF2B5EF4-FFF2-40B4-BE49-F238E27FC236}">
                <a16:creationId xmlns:a16="http://schemas.microsoft.com/office/drawing/2014/main" id="{E7ED1F72-7A4F-4063-B46F-B6DE7BF4B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62215" y="207234"/>
            <a:ext cx="914400" cy="914400"/>
          </a:xfrm>
          <a:prstGeom prst="rect">
            <a:avLst/>
          </a:prstGeom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A78488C9-5748-4A99-A7A0-83AEAE56D840}"/>
              </a:ext>
            </a:extLst>
          </p:cNvPr>
          <p:cNvSpPr/>
          <p:nvPr/>
        </p:nvSpPr>
        <p:spPr>
          <a:xfrm>
            <a:off x="6374856" y="1285549"/>
            <a:ext cx="741802" cy="2916493"/>
          </a:xfrm>
          <a:prstGeom prst="rightBrace">
            <a:avLst>
              <a:gd name="adj1" fmla="val 8333"/>
              <a:gd name="adj2" fmla="val 8097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B8A9BF0-065B-4A3F-8B5E-F4900F5AEA6D}"/>
              </a:ext>
            </a:extLst>
          </p:cNvPr>
          <p:cNvCxnSpPr/>
          <p:nvPr/>
        </p:nvCxnSpPr>
        <p:spPr>
          <a:xfrm>
            <a:off x="7366652" y="3664631"/>
            <a:ext cx="2762165" cy="1948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4D06BB30-F0F7-476E-B1B2-1AD99410F8F7}"/>
              </a:ext>
            </a:extLst>
          </p:cNvPr>
          <p:cNvSpPr/>
          <p:nvPr/>
        </p:nvSpPr>
        <p:spPr>
          <a:xfrm>
            <a:off x="8928738" y="4505492"/>
            <a:ext cx="399439" cy="165531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FA92526-A9AE-40E1-8434-CC5F06074D9E}"/>
              </a:ext>
            </a:extLst>
          </p:cNvPr>
          <p:cNvCxnSpPr>
            <a:cxnSpLocks/>
          </p:cNvCxnSpPr>
          <p:nvPr/>
        </p:nvCxnSpPr>
        <p:spPr>
          <a:xfrm flipH="1" flipV="1">
            <a:off x="5363738" y="5263377"/>
            <a:ext cx="3300760" cy="697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2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Graphs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177" y="1204004"/>
            <a:ext cx="2349434" cy="5146293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</a:t>
            </a: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1 – ULB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highlight>
                  <a:srgbClr val="FFFF00"/>
                </a:highlight>
              </a:rPr>
              <a:t>149 |V| </a:t>
            </a:r>
            <a:r>
              <a:rPr lang="fr-BE" sz="1200"/>
              <a:t>- 249 |E| - 0,28 Mo</a:t>
            </a:r>
            <a:endParaRPr lang="fr-BE" sz="12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</a:t>
            </a: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2 – Bruxelles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highlight>
                  <a:srgbClr val="FFFF00"/>
                </a:highlight>
                <a:latin typeface="+mj-lt"/>
              </a:rPr>
              <a:t>1115 |V|</a:t>
            </a:r>
            <a:r>
              <a:rPr lang="fr-BE" sz="1200">
                <a:latin typeface="+mj-lt"/>
              </a:rPr>
              <a:t> - 1960 |E| - 1,01 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 3 – Bruxelles cap ctr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highlight>
                  <a:srgbClr val="FFFF00"/>
                </a:highlight>
                <a:latin typeface="+mj-lt"/>
              </a:rPr>
              <a:t>4755 |V|</a:t>
            </a:r>
            <a:r>
              <a:rPr lang="fr-BE" sz="1200">
                <a:latin typeface="+mj-lt"/>
              </a:rPr>
              <a:t> - 9892 |E| - 7,62 Mo</a:t>
            </a:r>
            <a:endParaRPr lang="fr-BE" sz="14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 4 – Bruxelles cap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highlight>
                  <a:srgbClr val="FFFF00"/>
                </a:highlight>
                <a:latin typeface="+mj-lt"/>
              </a:rPr>
              <a:t>25448 |V|</a:t>
            </a:r>
            <a:r>
              <a:rPr lang="fr-BE" sz="1200">
                <a:latin typeface="+mj-lt"/>
              </a:rPr>
              <a:t> - 54392 |E| - 35,4 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 5 – Belgique ctr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highlight>
                  <a:srgbClr val="FFFF00"/>
                </a:highlight>
                <a:latin typeface="+mj-lt"/>
              </a:rPr>
              <a:t>213888 |V|</a:t>
            </a:r>
            <a:r>
              <a:rPr lang="fr-BE" sz="1200">
                <a:latin typeface="+mj-lt"/>
              </a:rPr>
              <a:t> - 466262 |E| - 263 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 6 – Belgique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2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395301 |V|</a:t>
            </a:r>
            <a:r>
              <a:rPr lang="fr-BE" sz="1200">
                <a:solidFill>
                  <a:schemeClr val="tx1"/>
                </a:solidFill>
                <a:latin typeface="+mj-lt"/>
              </a:rPr>
              <a:t> - 871716 |E| - 488 Mo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22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CA403-686B-4CEE-80EA-5AFF39414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18" y="230377"/>
            <a:ext cx="4374775" cy="1819784"/>
          </a:xfrm>
          <a:prstGeom prst="rect">
            <a:avLst/>
          </a:prstGeom>
        </p:spPr>
      </p:pic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03ACD083-5337-45C8-BC1A-F917DC9EF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17" y="2268496"/>
            <a:ext cx="4374775" cy="1822316"/>
          </a:xfrm>
          <a:prstGeom prst="rect">
            <a:avLst/>
          </a:prstGeom>
        </p:spPr>
      </p:pic>
      <p:pic>
        <p:nvPicPr>
          <p:cNvPr id="16" name="Image 15" descr="Une image contenant carte&#10;&#10;Description générée automatiquement">
            <a:extLst>
              <a:ext uri="{FF2B5EF4-FFF2-40B4-BE49-F238E27FC236}">
                <a16:creationId xmlns:a16="http://schemas.microsoft.com/office/drawing/2014/main" id="{D4A6493D-5528-4D36-95D3-629A4E6AE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47" y="4352179"/>
            <a:ext cx="4374775" cy="1819784"/>
          </a:xfrm>
          <a:prstGeom prst="rect">
            <a:avLst/>
          </a:prstGeom>
        </p:spPr>
      </p:pic>
      <p:pic>
        <p:nvPicPr>
          <p:cNvPr id="18" name="Image 17" descr="Une image contenant carte&#10;&#10;Description générée automatiquement">
            <a:extLst>
              <a:ext uri="{FF2B5EF4-FFF2-40B4-BE49-F238E27FC236}">
                <a16:creationId xmlns:a16="http://schemas.microsoft.com/office/drawing/2014/main" id="{5BA50048-B3F2-45F0-9092-06E5482C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36" y="229182"/>
            <a:ext cx="4374775" cy="1819784"/>
          </a:xfrm>
          <a:prstGeom prst="rect">
            <a:avLst/>
          </a:prstGeom>
        </p:spPr>
      </p:pic>
      <p:pic>
        <p:nvPicPr>
          <p:cNvPr id="20" name="Image 19" descr="Une image contenant carte&#10;&#10;Description générée automatiquement">
            <a:extLst>
              <a:ext uri="{FF2B5EF4-FFF2-40B4-BE49-F238E27FC236}">
                <a16:creationId xmlns:a16="http://schemas.microsoft.com/office/drawing/2014/main" id="{9E418D61-A577-4B83-83F0-1859CCF8C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58" y="2260612"/>
            <a:ext cx="4374775" cy="1819784"/>
          </a:xfrm>
          <a:prstGeom prst="rect">
            <a:avLst/>
          </a:prstGeom>
        </p:spPr>
      </p:pic>
      <p:pic>
        <p:nvPicPr>
          <p:cNvPr id="22" name="Image 21" descr="Une image contenant carte&#10;&#10;Description générée automatiquement">
            <a:extLst>
              <a:ext uri="{FF2B5EF4-FFF2-40B4-BE49-F238E27FC236}">
                <a16:creationId xmlns:a16="http://schemas.microsoft.com/office/drawing/2014/main" id="{82C63AA0-15B5-486F-AF0E-A4EFF9E94C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59" y="4341381"/>
            <a:ext cx="4374775" cy="181978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845D309-D20F-4D9D-A2FA-28502EFFB4D6}"/>
              </a:ext>
            </a:extLst>
          </p:cNvPr>
          <p:cNvSpPr txBox="1"/>
          <p:nvPr/>
        </p:nvSpPr>
        <p:spPr>
          <a:xfrm>
            <a:off x="4610665" y="-37026"/>
            <a:ext cx="193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/>
              <a:t> – ULB </a:t>
            </a:r>
            <a:endParaRPr lang="en-US" sz="1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62579DB-B0EA-49A9-9EEB-8629ECD0C14E}"/>
              </a:ext>
            </a:extLst>
          </p:cNvPr>
          <p:cNvSpPr txBox="1"/>
          <p:nvPr/>
        </p:nvSpPr>
        <p:spPr>
          <a:xfrm>
            <a:off x="8799753" y="-37026"/>
            <a:ext cx="193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4</a:t>
            </a:r>
            <a:r>
              <a:rPr lang="fr-BE" sz="1400"/>
              <a:t> – Bruxelles Capitale</a:t>
            </a:r>
            <a:endParaRPr lang="en-US" sz="14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143B2F-9FA8-4302-9B62-30EDB7004CEA}"/>
              </a:ext>
            </a:extLst>
          </p:cNvPr>
          <p:cNvSpPr txBox="1"/>
          <p:nvPr/>
        </p:nvSpPr>
        <p:spPr>
          <a:xfrm>
            <a:off x="4403783" y="2019500"/>
            <a:ext cx="193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r>
              <a:rPr lang="fr-BE" sz="1400"/>
              <a:t> – Bruxelles</a:t>
            </a:r>
            <a:endParaRPr lang="en-US" sz="14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E9F410E-9536-404D-AEBD-0611298D0712}"/>
              </a:ext>
            </a:extLst>
          </p:cNvPr>
          <p:cNvSpPr txBox="1"/>
          <p:nvPr/>
        </p:nvSpPr>
        <p:spPr>
          <a:xfrm>
            <a:off x="8875054" y="2012662"/>
            <a:ext cx="193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5</a:t>
            </a:r>
            <a:r>
              <a:rPr lang="fr-BE" sz="1400"/>
              <a:t> – Belgique centre </a:t>
            </a:r>
            <a:endParaRPr lang="en-US" sz="140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C79289F-AC6C-436E-A5F8-73A1169D71EA}"/>
              </a:ext>
            </a:extLst>
          </p:cNvPr>
          <p:cNvSpPr txBox="1"/>
          <p:nvPr/>
        </p:nvSpPr>
        <p:spPr>
          <a:xfrm>
            <a:off x="3754420" y="4066226"/>
            <a:ext cx="275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r>
              <a:rPr lang="fr-BE" sz="1400"/>
              <a:t> – Bruxelles capitale centre</a:t>
            </a:r>
            <a:endParaRPr lang="en-US" sz="140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F5DD097-9981-43EE-A78A-6D5133BAC5AE}"/>
              </a:ext>
            </a:extLst>
          </p:cNvPr>
          <p:cNvSpPr txBox="1"/>
          <p:nvPr/>
        </p:nvSpPr>
        <p:spPr>
          <a:xfrm>
            <a:off x="9240814" y="4062350"/>
            <a:ext cx="193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highlight>
                  <a:srgbClr val="FF00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6</a:t>
            </a:r>
            <a:r>
              <a:rPr lang="fr-BE" sz="1400"/>
              <a:t> – Belgique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846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Plots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QT</a:t>
            </a:r>
            <a:r>
              <a:rPr lang="fr-BE" sz="2000">
                <a:latin typeface="+mj-lt"/>
              </a:rPr>
              <a:t> : average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query time </a:t>
            </a:r>
            <a:r>
              <a:rPr lang="fr-BE" sz="2000">
                <a:latin typeface="+mj-lt"/>
              </a:rPr>
              <a:t>: </a:t>
            </a:r>
            <a:r>
              <a:rPr lang="fr-BE" sz="1800">
                <a:latin typeface="+mj-lt"/>
              </a:rPr>
              <a:t>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SS</a:t>
            </a:r>
            <a:r>
              <a:rPr lang="fr-BE" sz="2000">
                <a:latin typeface="+mj-lt"/>
              </a:rPr>
              <a:t> : average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search space</a:t>
            </a:r>
            <a:r>
              <a:rPr lang="fr-BE" sz="2000">
                <a:latin typeface="+mj-lt"/>
              </a:rPr>
              <a:t> size : </a:t>
            </a:r>
            <a:r>
              <a:rPr lang="fr-BE" sz="1800">
                <a:latin typeface="+mj-lt"/>
              </a:rPr>
              <a:t>Nb explored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RS</a:t>
            </a:r>
            <a:r>
              <a:rPr lang="fr-BE" sz="2000">
                <a:latin typeface="+mj-lt"/>
              </a:rPr>
              <a:t> : average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relaxed space </a:t>
            </a:r>
            <a:r>
              <a:rPr lang="fr-BE" sz="2000">
                <a:latin typeface="+mj-lt"/>
              </a:rPr>
              <a:t>size : </a:t>
            </a:r>
            <a:r>
              <a:rPr lang="fr-BE" sz="1800">
                <a:latin typeface="+mj-lt"/>
              </a:rPr>
              <a:t>Nb relaxed edges</a:t>
            </a: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Improvement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Speed-up</a:t>
            </a:r>
            <a:r>
              <a:rPr lang="fr-BE" sz="1800">
                <a:latin typeface="+mj-lt"/>
              </a:rPr>
              <a:t> :                  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QT</a:t>
            </a:r>
            <a:r>
              <a:rPr lang="fr-BE" sz="1800">
                <a:latin typeface="+mj-lt"/>
              </a:rPr>
              <a:t> algo 1 /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QT</a:t>
            </a:r>
            <a:r>
              <a:rPr lang="fr-BE" sz="1800">
                <a:latin typeface="+mj-lt"/>
              </a:rPr>
              <a:t> algo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Search space </a:t>
            </a:r>
            <a:r>
              <a:rPr lang="fr-BE" sz="1800">
                <a:latin typeface="+mj-lt"/>
              </a:rPr>
              <a:t>:           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SS</a:t>
            </a:r>
            <a:r>
              <a:rPr lang="fr-BE" sz="1800">
                <a:latin typeface="+mj-lt"/>
              </a:rPr>
              <a:t> algo 1 /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SS</a:t>
            </a:r>
            <a:r>
              <a:rPr lang="fr-BE" sz="1800">
                <a:latin typeface="+mj-lt"/>
              </a:rPr>
              <a:t> algo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Relaxed space </a:t>
            </a:r>
            <a:r>
              <a:rPr lang="fr-BE" sz="1800">
                <a:latin typeface="+mj-lt"/>
              </a:rPr>
              <a:t>:         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RS</a:t>
            </a:r>
            <a:r>
              <a:rPr lang="fr-BE" sz="1800">
                <a:latin typeface="+mj-lt"/>
              </a:rPr>
              <a:t> algo 1 /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RS</a:t>
            </a:r>
            <a:r>
              <a:rPr lang="fr-BE" sz="1800">
                <a:latin typeface="+mj-lt"/>
              </a:rPr>
              <a:t> algo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Average max lb </a:t>
            </a:r>
            <a:r>
              <a:rPr lang="fr-BE" sz="2000">
                <a:latin typeface="+mj-lt"/>
              </a:rPr>
              <a:t>: maximal average lower bound of ALT algo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23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6" name="Image 5" descr="\documentclass{article}&#10;\usepackage{amsmath, amsfonts}&#10;\pagestyle{empty}&#10;\begin{document}&#10;&#10;&#10;$&#10;\frac{\sum_{v \in V} \max (d(\lambda,t) - d(\lambda,v), d(v,\lambda) - d(t,\lambda))}{|V|}&#10;$&#10;&#10;\end{document}" title="IguanaTex Bitmap Display">
            <a:extLst>
              <a:ext uri="{FF2B5EF4-FFF2-40B4-BE49-F238E27FC236}">
                <a16:creationId xmlns:a16="http://schemas.microsoft.com/office/drawing/2014/main" id="{9258449D-75A0-4685-98D5-3405EA9071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23" y="5448175"/>
            <a:ext cx="3664762" cy="411429"/>
          </a:xfrm>
          <a:prstGeom prst="rect">
            <a:avLst/>
          </a:prstGeom>
        </p:spPr>
      </p:pic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EE5030EA-8DAA-4971-9637-C29EAC4E8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517891"/>
              </p:ext>
            </p:extLst>
          </p:nvPr>
        </p:nvGraphicFramePr>
        <p:xfrm>
          <a:off x="7914657" y="902009"/>
          <a:ext cx="4277343" cy="3649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96C2221D-9932-48BC-A85D-DA508200B821}"/>
              </a:ext>
            </a:extLst>
          </p:cNvPr>
          <p:cNvSpPr/>
          <p:nvPr/>
        </p:nvSpPr>
        <p:spPr>
          <a:xfrm>
            <a:off x="7489298" y="1226635"/>
            <a:ext cx="447661" cy="3166946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50C310D8-0ACB-45E5-9677-1400F859D463}"/>
              </a:ext>
            </a:extLst>
          </p:cNvPr>
          <p:cNvSpPr/>
          <p:nvPr/>
        </p:nvSpPr>
        <p:spPr>
          <a:xfrm rot="16200000">
            <a:off x="10043690" y="3112280"/>
            <a:ext cx="493051" cy="345215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5B6402-F969-4037-A913-FFD21D06DE68}"/>
              </a:ext>
            </a:extLst>
          </p:cNvPr>
          <p:cNvSpPr txBox="1"/>
          <p:nvPr/>
        </p:nvSpPr>
        <p:spPr>
          <a:xfrm>
            <a:off x="9300917" y="518394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Nb nodes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 |V| </a:t>
            </a:r>
            <a:r>
              <a:rPr lang="fr-BE"/>
              <a:t>(Graphs)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Experiments – Single-modal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862253"/>
            <a:ext cx="11282865" cy="436555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Graphs : 1, 2, 3, 4, 5,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Benchmarks : </a:t>
            </a:r>
            <a:endParaRPr lang="fr-BE" sz="220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BE" sz="2200">
                <a:latin typeface="Roboto Medium" panose="02000000000000000000" pitchFamily="2" charset="0"/>
                <a:ea typeface="Roboto Medium" panose="02000000000000000000" pitchFamily="2" charset="0"/>
              </a:rPr>
              <a:t>100</a:t>
            </a:r>
            <a:r>
              <a:rPr lang="fr-BE" sz="2200">
                <a:latin typeface="+mj-lt"/>
              </a:rPr>
              <a:t> s-t paths : averaged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BE" sz="2200">
                <a:latin typeface="+mj-lt"/>
              </a:rPr>
              <a:t> Average Preprocessing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BE" sz="2200">
                <a:latin typeface="+mj-lt"/>
              </a:rPr>
              <a:t> Average Query time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BE" sz="2200">
                <a:latin typeface="+mj-lt"/>
              </a:rPr>
              <a:t> Average Search space size + Relaxed space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BE" sz="2200">
                <a:latin typeface="+mj-lt"/>
              </a:rPr>
              <a:t> Average improvement over Dijkstra (QT, SS, 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Experiments 1 -&gt; 6</a:t>
            </a:r>
          </a:p>
          <a:p>
            <a:pPr>
              <a:buFont typeface="Wingdings" panose="05000000000000000000" pitchFamily="2" charset="2"/>
              <a:buChar char="Ø"/>
            </a:pPr>
            <a:endParaRPr lang="fr-BE" sz="24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24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1174C9-B2F9-4C37-B226-B61373AB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67" y="1612413"/>
            <a:ext cx="1247007" cy="10319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80C4FAE-55CE-48B1-AA8F-4C11F2E39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40" y="1621663"/>
            <a:ext cx="1250476" cy="10319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C26262-6EEB-4DF1-9882-E510645F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912" y="1612413"/>
            <a:ext cx="1250476" cy="103194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B16A50A-3D75-4609-998C-2021DE237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484" y="1621663"/>
            <a:ext cx="1257414" cy="10319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3E96ED4-BE8C-45A2-8F21-C13F87AD9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75" y="1612413"/>
            <a:ext cx="1253945" cy="10319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D41FC41-D450-4185-9FB7-A1426437B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05" y="1615757"/>
            <a:ext cx="1253945" cy="1028478"/>
          </a:xfrm>
          <a:prstGeom prst="rect">
            <a:avLst/>
          </a:prstGeom>
        </p:spPr>
      </p:pic>
      <p:pic>
        <p:nvPicPr>
          <p:cNvPr id="15" name="Graphique 14" descr="Double itinéraire avec un chemin contour">
            <a:extLst>
              <a:ext uri="{FF2B5EF4-FFF2-40B4-BE49-F238E27FC236}">
                <a16:creationId xmlns:a16="http://schemas.microsoft.com/office/drawing/2014/main" id="{3B928CA6-BF3F-4B44-B2FA-7D01AF4F9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8410" y="2806200"/>
            <a:ext cx="674865" cy="6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Dijkstra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Priority queue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rgbClr val="00B0F0"/>
                </a:solidFill>
                <a:latin typeface="+mj-lt"/>
              </a:rPr>
              <a:t> </a:t>
            </a:r>
            <a:r>
              <a:rPr lang="fr-BE" sz="18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Binary</a:t>
            </a:r>
            <a:r>
              <a:rPr lang="fr-BE" sz="1800" u="sng">
                <a:solidFill>
                  <a:srgbClr val="00B0F0"/>
                </a:solidFill>
                <a:latin typeface="+mj-lt"/>
              </a:rPr>
              <a:t> </a:t>
            </a:r>
            <a:r>
              <a:rPr lang="fr-BE" sz="1800" u="sng">
                <a:latin typeface="+mj-lt"/>
              </a:rPr>
              <a:t>heap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u="sng">
                <a:latin typeface="+mj-lt"/>
              </a:rPr>
              <a:t>Fibonacci heap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u="sng">
                <a:latin typeface="+mj-lt"/>
              </a:rPr>
              <a:t>Simple array</a:t>
            </a:r>
            <a:endParaRPr lang="fr-BE" u="sng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25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5FA37A-DE96-4DE7-8511-D29A1D832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021" y="427348"/>
            <a:ext cx="3734373" cy="28007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8829B0-B875-4FB4-A751-CB3B4CD4D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93" y="3487608"/>
            <a:ext cx="3734373" cy="28007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E0C00A-408F-4945-850E-80196E39D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01" y="447390"/>
            <a:ext cx="3627232" cy="27204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4AAD73-CDC3-4FDC-8F60-B28DAD88D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16" y="3627473"/>
            <a:ext cx="3630433" cy="27228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48BEBC-7C3E-490E-B0DA-6B363EDD8E93}"/>
              </a:ext>
            </a:extLst>
          </p:cNvPr>
          <p:cNvSpPr txBox="1"/>
          <p:nvPr/>
        </p:nvSpPr>
        <p:spPr>
          <a:xfrm>
            <a:off x="4906537" y="12222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352623-867B-42FF-98E6-02BE1D32A147}"/>
              </a:ext>
            </a:extLst>
          </p:cNvPr>
          <p:cNvSpPr txBox="1"/>
          <p:nvPr/>
        </p:nvSpPr>
        <p:spPr>
          <a:xfrm>
            <a:off x="8867647" y="2192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search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C3800C7-65CE-4169-A381-AC47F326434A}"/>
              </a:ext>
            </a:extLst>
          </p:cNvPr>
          <p:cNvCxnSpPr>
            <a:cxnSpLocks/>
          </p:cNvCxnSpPr>
          <p:nvPr/>
        </p:nvCxnSpPr>
        <p:spPr>
          <a:xfrm>
            <a:off x="7872761" y="-2224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\documentclass{article}&#10;\usepackage{amsmath, amsfonts}&#10;\pagestyle{empty}&#10;\begin{document}&#10;&#10;&#10;$&#10;\mathcal{O}(|V|^{2})&#10;$&#10;&#10;\end{document}" title="IguanaTex Bitmap Display">
            <a:extLst>
              <a:ext uri="{FF2B5EF4-FFF2-40B4-BE49-F238E27FC236}">
                <a16:creationId xmlns:a16="http://schemas.microsoft.com/office/drawing/2014/main" id="{5C82018E-E7BC-43EF-92B2-FF5D258884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77" y="5300718"/>
            <a:ext cx="816355" cy="270106"/>
          </a:xfrm>
          <a:prstGeom prst="rect">
            <a:avLst/>
          </a:prstGeom>
        </p:spPr>
      </p:pic>
      <p:pic>
        <p:nvPicPr>
          <p:cNvPr id="19" name="Image 18" descr="\documentclass{article}&#10;\usepackage{amsmath, amsfonts}&#10;\pagestyle{empty}&#10;\begin{document}&#10;&#10;&#10;$&#10;\mathcal{O}((|E| + |V|)log|V|)&#10;$&#10;&#10;\end{document}" title="IguanaTex Bitmap Display">
            <a:extLst>
              <a:ext uri="{FF2B5EF4-FFF2-40B4-BE49-F238E27FC236}">
                <a16:creationId xmlns:a16="http://schemas.microsoft.com/office/drawing/2014/main" id="{85A20472-8DC0-4EE5-9DEC-4D2B479ED0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87" y="2853622"/>
            <a:ext cx="2127913" cy="242237"/>
          </a:xfrm>
          <a:prstGeom prst="rect">
            <a:avLst/>
          </a:prstGeom>
        </p:spPr>
      </p:pic>
      <p:pic>
        <p:nvPicPr>
          <p:cNvPr id="21" name="Image 20" descr="\documentclass{article}&#10;\usepackage{amsmath, amsfonts}&#10;\pagestyle{empty}&#10;\begin{document}&#10;&#10;&#10;$&#10;\mathcal{O}(|E| + |V|log|V|)&#10;$&#10;&#10;\end{document}" title="IguanaTex Bitmap Display">
            <a:extLst>
              <a:ext uri="{FF2B5EF4-FFF2-40B4-BE49-F238E27FC236}">
                <a16:creationId xmlns:a16="http://schemas.microsoft.com/office/drawing/2014/main" id="{D8A474EF-CC7B-4803-BB61-81E9C3AFA2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77" y="4101982"/>
            <a:ext cx="2038857" cy="254476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C3E07777-9F91-4A1F-B7B6-933166136DFB}"/>
              </a:ext>
            </a:extLst>
          </p:cNvPr>
          <p:cNvSpPr/>
          <p:nvPr/>
        </p:nvSpPr>
        <p:spPr>
          <a:xfrm>
            <a:off x="4286249" y="2631688"/>
            <a:ext cx="274599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0E6F5D1-95AA-4913-84C8-80AD96492C6D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153827" y="2803936"/>
            <a:ext cx="132422" cy="797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1DDAF22-4599-4A7E-9E3C-F4875035DD3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560848" y="2803936"/>
            <a:ext cx="2910469" cy="797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B3A9DE1-2862-4F90-9FD5-78EFC1554823}"/>
              </a:ext>
            </a:extLst>
          </p:cNvPr>
          <p:cNvSpPr txBox="1"/>
          <p:nvPr/>
        </p:nvSpPr>
        <p:spPr>
          <a:xfrm>
            <a:off x="8837190" y="3218869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9203" y="1311688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A*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heuristic</a:t>
            </a:r>
            <a:r>
              <a:rPr lang="fr-BE" sz="2000">
                <a:latin typeface="+mj-lt"/>
              </a:rPr>
              <a:t> : 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Euclidean</a:t>
            </a:r>
            <a:r>
              <a:rPr lang="fr-BE" sz="1800" u="sng">
                <a:latin typeface="+mj-lt"/>
              </a:rPr>
              <a:t> distance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u="sng">
                <a:latin typeface="Roboto Medium" panose="02000000000000000000" pitchFamily="2" charset="0"/>
                <a:ea typeface="Roboto Medium" panose="02000000000000000000" pitchFamily="2" charset="0"/>
              </a:rPr>
              <a:t>Manhattan</a:t>
            </a:r>
            <a:r>
              <a:rPr lang="fr-BE" sz="1800" u="sng">
                <a:latin typeface="+mj-lt"/>
              </a:rPr>
              <a:t> distance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u="sng">
                <a:latin typeface="Roboto Medium" panose="02000000000000000000" pitchFamily="2" charset="0"/>
                <a:ea typeface="Roboto Medium" panose="02000000000000000000" pitchFamily="2" charset="0"/>
              </a:rPr>
              <a:t>Octile</a:t>
            </a:r>
            <a:r>
              <a:rPr lang="fr-BE" sz="1800" u="sng">
                <a:latin typeface="+mj-lt"/>
              </a:rPr>
              <a:t> distance</a:t>
            </a:r>
            <a:endParaRPr lang="fr-BE" u="sng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26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4968BB-6965-42D7-891B-21EECBD2B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34" y="461690"/>
            <a:ext cx="3788217" cy="2841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E01DEF-67B4-4A96-B8FA-0A830D790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46" y="3490572"/>
            <a:ext cx="3788217" cy="28411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36E6B0-EB34-4DD2-A215-2CBBEAA32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93" y="429643"/>
            <a:ext cx="3660030" cy="27450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2171B9-F0AF-4D64-99AC-D59C2422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93" y="3586713"/>
            <a:ext cx="3660030" cy="27450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F2DD8B2-B413-4FC9-AB36-3053618B8E45}"/>
              </a:ext>
            </a:extLst>
          </p:cNvPr>
          <p:cNvSpPr txBox="1"/>
          <p:nvPr/>
        </p:nvSpPr>
        <p:spPr>
          <a:xfrm>
            <a:off x="4730826" y="935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81BB643-FCDE-47EA-ADC8-AA183FF9F812}"/>
              </a:ext>
            </a:extLst>
          </p:cNvPr>
          <p:cNvCxnSpPr>
            <a:cxnSpLocks/>
          </p:cNvCxnSpPr>
          <p:nvPr/>
        </p:nvCxnSpPr>
        <p:spPr>
          <a:xfrm>
            <a:off x="7872761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 descr="\documentclass{article}&#10;\usepackage{amsmath, amsfonts}&#10;\pagestyle{empty}&#10;\begin{document}&#10;&#10;&#10;$&#10;max(dx, dy) + (\sqrt{2}-1)*min(dx, dy)&#10;$&#10;&#10;\end{document}" title="IguanaTex Bitmap Display">
            <a:extLst>
              <a:ext uri="{FF2B5EF4-FFF2-40B4-BE49-F238E27FC236}">
                <a16:creationId xmlns:a16="http://schemas.microsoft.com/office/drawing/2014/main" id="{E0AE00D8-5ED7-4C2D-B1E3-622909B1F3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1" y="5641043"/>
            <a:ext cx="2892917" cy="199013"/>
          </a:xfrm>
          <a:prstGeom prst="rect">
            <a:avLst/>
          </a:prstGeom>
        </p:spPr>
      </p:pic>
      <p:pic>
        <p:nvPicPr>
          <p:cNvPr id="25" name="Image 24" descr="\documentclass{article}&#10;\usepackage{amsmath, amsfonts}&#10;\pagestyle{empty}&#10;\begin{document}&#10;&#10;&#10;$&#10;dx = |x2 - x1| \text{, } dy = |y2 - y1|&#10;$&#10;&#10;\end{document}" title="IguanaTex Bitmap Display">
            <a:extLst>
              <a:ext uri="{FF2B5EF4-FFF2-40B4-BE49-F238E27FC236}">
                <a16:creationId xmlns:a16="http://schemas.microsoft.com/office/drawing/2014/main" id="{A54507B8-3DE6-4479-8104-6BD21A44FC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8" y="5243976"/>
            <a:ext cx="2573530" cy="199211"/>
          </a:xfrm>
          <a:prstGeom prst="rect">
            <a:avLst/>
          </a:prstGeom>
        </p:spPr>
      </p:pic>
      <p:pic>
        <p:nvPicPr>
          <p:cNvPr id="21" name="Image 20" descr="\documentclass{article}&#10;\usepackage{amsmath, amsfonts}&#10;\pagestyle{empty}&#10;\begin{document}&#10;&#10;&#10;$&#10;|x2 - x1| + |y2 - y1|&#10;$&#10;&#10;\end{document}" title="IguanaTex Bitmap Display">
            <a:extLst>
              <a:ext uri="{FF2B5EF4-FFF2-40B4-BE49-F238E27FC236}">
                <a16:creationId xmlns:a16="http://schemas.microsoft.com/office/drawing/2014/main" id="{E440281F-5E6B-49FC-BAB7-CDC3DD2C7D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8" y="4132999"/>
            <a:ext cx="1728817" cy="198838"/>
          </a:xfrm>
          <a:prstGeom prst="rect">
            <a:avLst/>
          </a:prstGeom>
        </p:spPr>
      </p:pic>
      <p:pic>
        <p:nvPicPr>
          <p:cNvPr id="37" name="Image 36" descr="\documentclass{article}&#10;\usepackage{amsmath, amsfonts}&#10;\pagestyle{empty}&#10;\begin{document}&#10;&#10;&#10;$&#10;\sqrt{(x2 - x1)^{2} + (y2 - y1)^{2}}&#10;$&#10;&#10;\end{document}" title="IguanaTex Bitmap Display">
            <a:extLst>
              <a:ext uri="{FF2B5EF4-FFF2-40B4-BE49-F238E27FC236}">
                <a16:creationId xmlns:a16="http://schemas.microsoft.com/office/drawing/2014/main" id="{23B6DD7B-4BF9-435D-8ADC-4A18BD3E1C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43" y="2866168"/>
            <a:ext cx="1993951" cy="213463"/>
          </a:xfrm>
          <a:prstGeom prst="rect">
            <a:avLst/>
          </a:prstGeom>
        </p:spPr>
      </p:pic>
      <p:pic>
        <p:nvPicPr>
          <p:cNvPr id="35" name="Image 34" descr="\documentclass{article}&#10;\usepackage{amsmath, amsfonts}&#10;\pagestyle{empty}&#10;\begin{document}&#10;&#10;&#10;$&#10;x = (x1, x2) \text{, } y = (y1, y2)&#10;$&#10;&#10;\end{document}" title="IguanaTex Bitmap Display">
            <a:extLst>
              <a:ext uri="{FF2B5EF4-FFF2-40B4-BE49-F238E27FC236}">
                <a16:creationId xmlns:a16="http://schemas.microsoft.com/office/drawing/2014/main" id="{CE8D409D-3E23-49BB-AB9A-DD349FAAA17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" y="6156110"/>
            <a:ext cx="1753372" cy="162634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DDC6D3BF-70DD-456B-AA46-6EAFD48FB9C0}"/>
              </a:ext>
            </a:extLst>
          </p:cNvPr>
          <p:cNvSpPr/>
          <p:nvPr/>
        </p:nvSpPr>
        <p:spPr>
          <a:xfrm>
            <a:off x="4168015" y="2684410"/>
            <a:ext cx="274599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C4E9F1-4D52-4563-9887-1F5895C7894B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4197187" y="2978456"/>
            <a:ext cx="11042" cy="6359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3C9EEBE4-2EAF-4352-9A4F-019FBAC504C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4442614" y="2856658"/>
            <a:ext cx="3102116" cy="7417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FA910C-E416-4BD7-8501-F7149A1C0F08}"/>
              </a:ext>
            </a:extLst>
          </p:cNvPr>
          <p:cNvSpPr txBox="1"/>
          <p:nvPr/>
        </p:nvSpPr>
        <p:spPr>
          <a:xfrm>
            <a:off x="8867647" y="2192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search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658169-8482-466F-848B-5C8FCC980ADB}"/>
              </a:ext>
            </a:extLst>
          </p:cNvPr>
          <p:cNvSpPr txBox="1"/>
          <p:nvPr/>
        </p:nvSpPr>
        <p:spPr>
          <a:xfrm>
            <a:off x="8837190" y="3218869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312433"/>
            <a:ext cx="2695573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Landmark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selections</a:t>
            </a:r>
            <a:r>
              <a:rPr lang="fr-BE" sz="2000">
                <a:latin typeface="+mj-lt"/>
              </a:rPr>
              <a:t> for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ALT</a:t>
            </a:r>
            <a:r>
              <a:rPr lang="fr-BE" sz="2000">
                <a:latin typeface="+mj-lt"/>
              </a:rPr>
              <a:t> preprocessing :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Random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Farthest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Planar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27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2944F3-BA7A-4D9E-BCA3-30B8DEDE0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83" y="444264"/>
            <a:ext cx="3887700" cy="2915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938815-CA49-4B79-9013-B646BA2B9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9" y="3403258"/>
            <a:ext cx="3887700" cy="2915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264A0F-7CE6-47A9-8F10-4741FA797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89" y="419855"/>
            <a:ext cx="3714033" cy="27855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A107EB-2D0E-4934-A89B-E2318068B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25" y="3588201"/>
            <a:ext cx="3714033" cy="27855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EED33B0-0738-45D9-845D-F6F70F85AD73}"/>
              </a:ext>
            </a:extLst>
          </p:cNvPr>
          <p:cNvSpPr txBox="1"/>
          <p:nvPr/>
        </p:nvSpPr>
        <p:spPr>
          <a:xfrm>
            <a:off x="4716967" y="12222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09B8F48-E65D-47E1-A8F2-F3771DAB3991}"/>
              </a:ext>
            </a:extLst>
          </p:cNvPr>
          <p:cNvCxnSpPr>
            <a:cxnSpLocks/>
          </p:cNvCxnSpPr>
          <p:nvPr/>
        </p:nvCxnSpPr>
        <p:spPr>
          <a:xfrm>
            <a:off x="7872761" y="-13375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5E469CE-EECD-4854-9C96-F0128FF3F8CC}"/>
              </a:ext>
            </a:extLst>
          </p:cNvPr>
          <p:cNvSpPr/>
          <p:nvPr/>
        </p:nvSpPr>
        <p:spPr>
          <a:xfrm>
            <a:off x="3992134" y="2756844"/>
            <a:ext cx="274599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7574433-B319-4512-8FCB-69EEB030099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2134" y="2929092"/>
            <a:ext cx="255813" cy="6108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3792DEC-8CBE-4CD3-846C-C5A9B84A3510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266733" y="2929092"/>
            <a:ext cx="3316316" cy="6108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67EAF77E-FB5E-45F3-9616-97C0AA615A97}"/>
              </a:ext>
            </a:extLst>
          </p:cNvPr>
          <p:cNvSpPr txBox="1"/>
          <p:nvPr/>
        </p:nvSpPr>
        <p:spPr>
          <a:xfrm>
            <a:off x="8867647" y="2192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search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AD76D8B-ACA6-4845-9747-FA4B61A1F50C}"/>
              </a:ext>
            </a:extLst>
          </p:cNvPr>
          <p:cNvSpPr txBox="1"/>
          <p:nvPr/>
        </p:nvSpPr>
        <p:spPr>
          <a:xfrm>
            <a:off x="8788388" y="319626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312433"/>
            <a:ext cx="2857268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Landmarks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number (k)</a:t>
            </a:r>
            <a:r>
              <a:rPr lang="fr-BE" sz="2000">
                <a:latin typeface="+mj-lt"/>
              </a:rPr>
              <a:t> :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1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2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4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8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16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32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28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9C4F28-9183-48D4-9346-74B088375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25" y="418667"/>
            <a:ext cx="3788216" cy="2841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B25DB6-58C6-4461-9BE4-BE71387AE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08" y="3464205"/>
            <a:ext cx="3788216" cy="28411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4B40F7-DDF2-4236-AF2D-DBC92AA0E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84" y="3724119"/>
            <a:ext cx="3560294" cy="26702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811E073-837B-413D-8691-A0FC43DE3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84" y="418667"/>
            <a:ext cx="3560294" cy="26702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0C3E38F-147E-49BD-95EF-618F60F6FA6C}"/>
              </a:ext>
            </a:extLst>
          </p:cNvPr>
          <p:cNvSpPr txBox="1"/>
          <p:nvPr/>
        </p:nvSpPr>
        <p:spPr>
          <a:xfrm>
            <a:off x="4717062" y="-1131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query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time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D998EEB-666D-45BF-A559-BDCB881062DA}"/>
              </a:ext>
            </a:extLst>
          </p:cNvPr>
          <p:cNvCxnSpPr>
            <a:cxnSpLocks/>
          </p:cNvCxnSpPr>
          <p:nvPr/>
        </p:nvCxnSpPr>
        <p:spPr>
          <a:xfrm>
            <a:off x="7872761" y="-2224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DA7F0E5-B400-40D0-9B1D-035B334A8C80}"/>
              </a:ext>
            </a:extLst>
          </p:cNvPr>
          <p:cNvSpPr/>
          <p:nvPr/>
        </p:nvSpPr>
        <p:spPr>
          <a:xfrm>
            <a:off x="4072982" y="2589148"/>
            <a:ext cx="274599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75DB268-8968-4F50-9925-780AFBDB708B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072982" y="2761396"/>
            <a:ext cx="155367" cy="8367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2D08156-2647-468B-84E0-E9B150902923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47581" y="2761396"/>
            <a:ext cx="3150560" cy="8367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23EB0D2-CDB1-474E-BCFC-C37D563AC3FF}"/>
              </a:ext>
            </a:extLst>
          </p:cNvPr>
          <p:cNvSpPr txBox="1"/>
          <p:nvPr/>
        </p:nvSpPr>
        <p:spPr>
          <a:xfrm>
            <a:off x="8867647" y="2192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search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D69D30E-AE46-4E5F-8FBF-B3CDD8305E25}"/>
              </a:ext>
            </a:extLst>
          </p:cNvPr>
          <p:cNvSpPr txBox="1"/>
          <p:nvPr/>
        </p:nvSpPr>
        <p:spPr>
          <a:xfrm>
            <a:off x="8837190" y="3218869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ALT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Preprocessing</a:t>
            </a:r>
            <a:r>
              <a:rPr lang="fr-BE" sz="2000">
                <a:latin typeface="+mj-lt"/>
              </a:rPr>
              <a:t> times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Exp </a:t>
            </a:r>
            <a:r>
              <a:rPr lang="fr-BE" sz="1800"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r>
              <a:rPr lang="fr-BE" sz="1800">
                <a:latin typeface="+mj-lt"/>
              </a:rPr>
              <a:t> : 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Random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Farthest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Planar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Exp </a:t>
            </a:r>
            <a:r>
              <a:rPr lang="fr-BE" sz="1800">
                <a:highlight>
                  <a:srgbClr val="00FF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4</a:t>
            </a:r>
            <a:r>
              <a:rPr lang="fr-BE" sz="1800">
                <a:latin typeface="+mj-lt"/>
              </a:rPr>
              <a:t> : 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k = 1, 2, 4, 8, 16, 32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29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40191A-21BC-4759-BAB0-E4B8D545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56" y="3699804"/>
            <a:ext cx="3484688" cy="26135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CF3AB8-E24F-4B7E-B0B6-38D7F2DB0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56" y="444936"/>
            <a:ext cx="3484688" cy="261351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553EF80-87D2-43DA-AD12-6CFA30A27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33" y="3690438"/>
            <a:ext cx="3484689" cy="261351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6FE0DD0-BA0D-4D26-8522-1B56A6EFE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34" y="444935"/>
            <a:ext cx="3484689" cy="26135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D1DEB5E-3CFD-4A7F-9F45-3D8BE8E2F9E9}"/>
              </a:ext>
            </a:extLst>
          </p:cNvPr>
          <p:cNvSpPr txBox="1"/>
          <p:nvPr/>
        </p:nvSpPr>
        <p:spPr>
          <a:xfrm>
            <a:off x="4720219" y="38146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5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6F9A1E-669E-4FD0-BA6B-47D27251E98D}"/>
              </a:ext>
            </a:extLst>
          </p:cNvPr>
          <p:cNvSpPr txBox="1"/>
          <p:nvPr/>
        </p:nvSpPr>
        <p:spPr>
          <a:xfrm>
            <a:off x="8808615" y="5524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3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00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6A5D0A-0F7B-40AB-B36D-203EB5A336CA}"/>
              </a:ext>
            </a:extLst>
          </p:cNvPr>
          <p:cNvSpPr txBox="1"/>
          <p:nvPr/>
        </p:nvSpPr>
        <p:spPr>
          <a:xfrm>
            <a:off x="8764435" y="320651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4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00FF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449939D-479E-4B52-A130-8AE69D79621A}"/>
              </a:ext>
            </a:extLst>
          </p:cNvPr>
          <p:cNvSpPr txBox="1"/>
          <p:nvPr/>
        </p:nvSpPr>
        <p:spPr>
          <a:xfrm>
            <a:off x="4700947" y="3247458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5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719B3E5-B884-43EA-B43D-6CE68424B66E}"/>
              </a:ext>
            </a:extLst>
          </p:cNvPr>
          <p:cNvCxnSpPr/>
          <p:nvPr/>
        </p:nvCxnSpPr>
        <p:spPr>
          <a:xfrm>
            <a:off x="4159405" y="3139608"/>
            <a:ext cx="8032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/>
              <a:t> 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Shortest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path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problem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on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road networks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Combinatorial optimization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Variants : Single source, single destination, single-pair, all-pairs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Speed-up techniques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E.g. Heuristic search, bidirectional search, landmarks, reaches, short-cuts, contractions…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ALT</a:t>
            </a: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fr-BE" sz="1700" b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*, </a:t>
            </a:r>
            <a:r>
              <a:rPr lang="fr-BE" sz="1700" b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</a:t>
            </a: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andmarks and </a:t>
            </a:r>
            <a:r>
              <a:rPr lang="fr-BE" sz="1700" b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</a:t>
            </a: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riangle inequality)</a:t>
            </a:r>
            <a:endParaRPr lang="fr-BE" sz="220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Multi-modal routing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Multiple modalities (modes of transport) in a unique shortest path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400" noProof="1">
                <a:latin typeface="Roboto Light" panose="02000000000000000000" pitchFamily="2" charset="0"/>
                <a:ea typeface="Roboto Light" panose="02000000000000000000" pitchFamily="2" charset="0"/>
              </a:rPr>
              <a:t>Incentive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to incorporate user preferences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BE" sz="240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Goal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Apply ALT on multi-modal user-adapted road networks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Applicable without drastic </a:t>
            </a:r>
            <a:r>
              <a:rPr lang="fr-BE" sz="1800" b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loss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 performance ?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3F19506A-DB8E-449A-A286-92896005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836" y="1328592"/>
            <a:ext cx="2835499" cy="2835499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2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658120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ALT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Preprocessing</a:t>
            </a:r>
            <a:r>
              <a:rPr lang="fr-BE" sz="2400">
                <a:latin typeface="+mj-lt"/>
              </a:rPr>
              <a:t> times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highlight>
                  <a:srgbClr val="FFFF00"/>
                </a:highlight>
                <a:latin typeface="+mj-lt"/>
              </a:rPr>
              <a:t>Best</a:t>
            </a:r>
            <a:r>
              <a:rPr lang="fr-BE" sz="2000">
                <a:latin typeface="+mj-lt"/>
              </a:rPr>
              <a:t> empirical parameters : 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Roboto Medium" panose="02000000000000000000" pitchFamily="2" charset="0"/>
                <a:ea typeface="Roboto Medium" panose="02000000000000000000" pitchFamily="2" charset="0"/>
              </a:rPr>
              <a:t>Planar</a:t>
            </a:r>
            <a:r>
              <a:rPr lang="fr-BE" sz="1600">
                <a:latin typeface="+mj-lt"/>
              </a:rPr>
              <a:t> selection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k = </a:t>
            </a:r>
            <a:r>
              <a:rPr lang="fr-BE" sz="1600">
                <a:latin typeface="Roboto Medium" panose="02000000000000000000" pitchFamily="2" charset="0"/>
                <a:ea typeface="Roboto Medium" panose="02000000000000000000" pitchFamily="2" charset="0"/>
              </a:rPr>
              <a:t>16</a:t>
            </a:r>
            <a:r>
              <a:rPr lang="fr-BE" sz="1600">
                <a:latin typeface="+mj-lt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30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43D4B-B42B-450C-8DA7-F9B7B84C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65" y="421787"/>
            <a:ext cx="3845143" cy="288385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D1DEB5E-3CFD-4A7F-9F45-3D8BE8E2F9E9}"/>
              </a:ext>
            </a:extLst>
          </p:cNvPr>
          <p:cNvSpPr txBox="1"/>
          <p:nvPr/>
        </p:nvSpPr>
        <p:spPr>
          <a:xfrm>
            <a:off x="9645374" y="4754828"/>
            <a:ext cx="237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- Graphs 1, 2, 3, 4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6F9A1E-669E-4FD0-BA6B-47D27251E98D}"/>
              </a:ext>
            </a:extLst>
          </p:cNvPr>
          <p:cNvSpPr txBox="1"/>
          <p:nvPr/>
        </p:nvSpPr>
        <p:spPr>
          <a:xfrm>
            <a:off x="9645374" y="1532791"/>
            <a:ext cx="246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- Graphs 1, 2, 3, 4, 5, 6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B45D39-0A78-4F99-9344-7C8D4B048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83" y="3544635"/>
            <a:ext cx="3719625" cy="2789719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CF4B2980-A0B0-4819-B72E-3F4B756568D0}"/>
              </a:ext>
            </a:extLst>
          </p:cNvPr>
          <p:cNvSpPr/>
          <p:nvPr/>
        </p:nvSpPr>
        <p:spPr>
          <a:xfrm>
            <a:off x="6233532" y="2656238"/>
            <a:ext cx="469607" cy="34449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098DDC8-EF2C-458E-9D07-3F92A01FB210}"/>
              </a:ext>
            </a:extLst>
          </p:cNvPr>
          <p:cNvCxnSpPr>
            <a:cxnSpLocks/>
          </p:cNvCxnSpPr>
          <p:nvPr/>
        </p:nvCxnSpPr>
        <p:spPr>
          <a:xfrm>
            <a:off x="6211229" y="2854712"/>
            <a:ext cx="22303" cy="797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3C0462D-1968-45E1-9107-5537A685AE98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703139" y="2828486"/>
            <a:ext cx="2910469" cy="7979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Algorithms :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Dijkstra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A*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ALT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i="1">
                <a:latin typeface="+mj-lt"/>
              </a:rPr>
              <a:t>Bidirectional</a:t>
            </a:r>
            <a:r>
              <a:rPr lang="fr-BE" sz="1800">
                <a:latin typeface="+mj-lt"/>
              </a:rPr>
              <a:t> Dijkstra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i="1">
                <a:latin typeface="+mj-lt"/>
              </a:rPr>
              <a:t>Bidirectional</a:t>
            </a:r>
            <a:r>
              <a:rPr lang="fr-BE" sz="1800">
                <a:latin typeface="+mj-lt"/>
              </a:rPr>
              <a:t> A*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 i="1">
                <a:latin typeface="+mj-lt"/>
              </a:rPr>
              <a:t>Bidirectional</a:t>
            </a:r>
            <a:r>
              <a:rPr lang="fr-BE" sz="1800">
                <a:latin typeface="+mj-lt"/>
              </a:rPr>
              <a:t> ALT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31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96013E-A60A-4AA8-ABF5-5BFC80F41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9" y="1844306"/>
            <a:ext cx="4008632" cy="30064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9B78FE-50A4-47C8-A3B9-9E3B1E7EB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81" y="439100"/>
            <a:ext cx="3676442" cy="275733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6F6A52F-CA13-430A-947D-34650182F59F}"/>
              </a:ext>
            </a:extLst>
          </p:cNvPr>
          <p:cNvSpPr txBox="1"/>
          <p:nvPr/>
        </p:nvSpPr>
        <p:spPr>
          <a:xfrm>
            <a:off x="4601291" y="1312433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query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times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5E037D-8946-4DAA-8261-32298EC8D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81" y="3628609"/>
            <a:ext cx="3676443" cy="2757333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9EA0453-1C8E-435F-9C7E-CDCFF11E77B9}"/>
              </a:ext>
            </a:extLst>
          </p:cNvPr>
          <p:cNvCxnSpPr>
            <a:cxnSpLocks/>
          </p:cNvCxnSpPr>
          <p:nvPr/>
        </p:nvCxnSpPr>
        <p:spPr>
          <a:xfrm>
            <a:off x="7872761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41DE5F1-FBEF-415D-9930-CF52ED7A1E9D}"/>
              </a:ext>
            </a:extLst>
          </p:cNvPr>
          <p:cNvSpPr txBox="1"/>
          <p:nvPr/>
        </p:nvSpPr>
        <p:spPr>
          <a:xfrm>
            <a:off x="8867647" y="2192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search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FC49DE-1DCA-4F51-A12F-80CA0E66A6B0}"/>
              </a:ext>
            </a:extLst>
          </p:cNvPr>
          <p:cNvSpPr txBox="1"/>
          <p:nvPr/>
        </p:nvSpPr>
        <p:spPr>
          <a:xfrm>
            <a:off x="8837190" y="3218869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6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32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B2522D-EE76-4F5E-91CE-8AD9C444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11" y="3247209"/>
            <a:ext cx="6661549" cy="26150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613840-EF30-43EF-A3F6-4CD92098D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2" y="449396"/>
            <a:ext cx="3483648" cy="261273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3218FD-EB14-445A-894A-56EDD7E5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11" y="3669578"/>
            <a:ext cx="3581757" cy="2686318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BAF4DF79-E775-444B-ADD2-D7591C2160CB}"/>
              </a:ext>
            </a:extLst>
          </p:cNvPr>
          <p:cNvSpPr txBox="1">
            <a:spLocks/>
          </p:cNvSpPr>
          <p:nvPr/>
        </p:nvSpPr>
        <p:spPr>
          <a:xfrm>
            <a:off x="733424" y="1312433"/>
            <a:ext cx="11282865" cy="4622981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Algorithms : 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Speed-up</a:t>
            </a:r>
            <a:r>
              <a:rPr lang="fr-BE" sz="1800">
                <a:latin typeface="+mj-lt"/>
              </a:rPr>
              <a:t> w.r.t. Dijkstra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5F1D14-4284-4ED3-9669-B5537922B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48" y="440187"/>
            <a:ext cx="3606775" cy="270508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398B444-4E61-4F1E-855C-34F4617D8021}"/>
              </a:ext>
            </a:extLst>
          </p:cNvPr>
          <p:cNvCxnSpPr>
            <a:cxnSpLocks/>
          </p:cNvCxnSpPr>
          <p:nvPr/>
        </p:nvCxnSpPr>
        <p:spPr>
          <a:xfrm>
            <a:off x="7872761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ADCE927-7E3A-4118-9CF5-208C71DA2818}"/>
              </a:ext>
            </a:extLst>
          </p:cNvPr>
          <p:cNvSpPr txBox="1"/>
          <p:nvPr/>
        </p:nvSpPr>
        <p:spPr>
          <a:xfrm>
            <a:off x="4664314" y="43651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Speed-up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(Query times)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3F9EE6-D76E-4576-B10E-12B2DE013F90}"/>
              </a:ext>
            </a:extLst>
          </p:cNvPr>
          <p:cNvSpPr txBox="1"/>
          <p:nvPr/>
        </p:nvSpPr>
        <p:spPr>
          <a:xfrm>
            <a:off x="2108291" y="5862233"/>
            <a:ext cx="5630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/>
              <a:t>*G = graph, D = Dijkstra, </a:t>
            </a:r>
            <a:r>
              <a:rPr lang="fr-BE" sz="1400">
                <a:solidFill>
                  <a:srgbClr val="0070C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su = Speed-up</a:t>
            </a:r>
            <a:r>
              <a:rPr lang="fr-BE" sz="140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fr-BE" sz="1400"/>
              <a:t>(w.r.t. Dijkstra)</a:t>
            </a:r>
            <a:endParaRPr 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D2649-5719-428D-8ECC-454B6335EDD1}"/>
              </a:ext>
            </a:extLst>
          </p:cNvPr>
          <p:cNvSpPr/>
          <p:nvPr/>
        </p:nvSpPr>
        <p:spPr>
          <a:xfrm>
            <a:off x="3178098" y="3635074"/>
            <a:ext cx="457200" cy="213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8CD-244A-48ED-9345-F28D34AE7963}"/>
              </a:ext>
            </a:extLst>
          </p:cNvPr>
          <p:cNvSpPr/>
          <p:nvPr/>
        </p:nvSpPr>
        <p:spPr>
          <a:xfrm>
            <a:off x="4216103" y="3617083"/>
            <a:ext cx="367406" cy="213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3E788E-BFF6-4B92-9A19-8AB447A7D351}"/>
              </a:ext>
            </a:extLst>
          </p:cNvPr>
          <p:cNvSpPr/>
          <p:nvPr/>
        </p:nvSpPr>
        <p:spPr>
          <a:xfrm>
            <a:off x="5198816" y="3621832"/>
            <a:ext cx="367406" cy="213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62965A-1DE7-4578-BFBB-4FD61A7B040F}"/>
              </a:ext>
            </a:extLst>
          </p:cNvPr>
          <p:cNvSpPr/>
          <p:nvPr/>
        </p:nvSpPr>
        <p:spPr>
          <a:xfrm>
            <a:off x="6181528" y="3643725"/>
            <a:ext cx="358291" cy="213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975FEE-807B-4900-AE2A-7538A8A782E9}"/>
              </a:ext>
            </a:extLst>
          </p:cNvPr>
          <p:cNvSpPr/>
          <p:nvPr/>
        </p:nvSpPr>
        <p:spPr>
          <a:xfrm>
            <a:off x="7153150" y="3632574"/>
            <a:ext cx="367406" cy="213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96DFBAA-8546-4FE7-BB22-B0FAF59AFF01}"/>
              </a:ext>
            </a:extLst>
          </p:cNvPr>
          <p:cNvSpPr txBox="1"/>
          <p:nvPr/>
        </p:nvSpPr>
        <p:spPr>
          <a:xfrm>
            <a:off x="8301811" y="43651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search space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size improv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1D2AF0-0C9E-4031-A377-5E43CE6950EA}"/>
              </a:ext>
            </a:extLst>
          </p:cNvPr>
          <p:cNvSpPr txBox="1"/>
          <p:nvPr/>
        </p:nvSpPr>
        <p:spPr>
          <a:xfrm>
            <a:off x="8254048" y="322275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relaxed space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size improv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A4A1F-33F0-4734-93BC-894B0FD3769C}"/>
              </a:ext>
            </a:extLst>
          </p:cNvPr>
          <p:cNvSpPr/>
          <p:nvPr/>
        </p:nvSpPr>
        <p:spPr>
          <a:xfrm>
            <a:off x="4941394" y="3694343"/>
            <a:ext cx="127006" cy="201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</a:t>
            </a:r>
            <a:endParaRPr lang="en-US" sz="1200">
              <a:solidFill>
                <a:schemeClr val="tx1"/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4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Experiment 7 – Multi-modal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4240018" cy="5083901"/>
          </a:xfrm>
        </p:spPr>
        <p:txBody>
          <a:bodyPr numCol="1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latin typeface="+mj-lt"/>
              </a:rPr>
              <a:t> </a:t>
            </a:r>
            <a:r>
              <a:rPr lang="fr-BE" sz="20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Public transportation simulation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latin typeface="+mj-lt"/>
              </a:rPr>
              <a:t> Base layer : foot </a:t>
            </a:r>
            <a:r>
              <a:rPr lang="fr-BE" sz="1600">
                <a:solidFill>
                  <a:schemeClr val="tx1"/>
                </a:solidFill>
                <a:latin typeface="+mj-lt"/>
              </a:rPr>
              <a:t>(5 km/h)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latin typeface="+mj-lt"/>
              </a:rPr>
              <a:t> </a:t>
            </a:r>
            <a:r>
              <a:rPr lang="fr-BE" sz="20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</a:t>
            </a:r>
            <a:r>
              <a:rPr lang="fr-BE" sz="2000">
                <a:solidFill>
                  <a:schemeClr val="tx1"/>
                </a:solidFill>
                <a:latin typeface="+mj-lt"/>
              </a:rPr>
              <a:t> public transport lines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latin typeface="+mj-lt"/>
              </a:rPr>
              <a:t>N = {0, 10, 50, 100, 200, 600, 1000}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/>
                </a:solidFill>
                <a:latin typeface="+mj-lt"/>
              </a:rPr>
              <a:t> </a:t>
            </a:r>
            <a:r>
              <a:rPr lang="fr-BE" sz="18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800">
                <a:solidFill>
                  <a:schemeClr val="tx1"/>
                </a:solidFill>
                <a:latin typeface="+mj-lt"/>
              </a:rPr>
              <a:t> layer = </a:t>
            </a:r>
            <a:r>
              <a:rPr lang="fr-BE" sz="18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800">
                <a:solidFill>
                  <a:schemeClr val="tx1"/>
                </a:solidFill>
                <a:latin typeface="+mj-lt"/>
              </a:rPr>
              <a:t> line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BE" sz="1600">
                <a:solidFill>
                  <a:schemeClr val="tx1"/>
                </a:solidFill>
                <a:latin typeface="+mj-lt"/>
              </a:rPr>
              <a:t>Adjacent to </a:t>
            </a:r>
            <a:r>
              <a:rPr lang="fr-BE" sz="16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 random </a:t>
            </a:r>
            <a:r>
              <a:rPr lang="fr-BE" sz="1600">
                <a:solidFill>
                  <a:schemeClr val="tx1"/>
                </a:solidFill>
                <a:latin typeface="+mj-lt"/>
              </a:rPr>
              <a:t>nodes in base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5 speeds</a:t>
            </a:r>
          </a:p>
          <a:p>
            <a:pPr marL="544068" lvl="1" indent="-342900">
              <a:buFont typeface="+mj-lt"/>
              <a:buAutoNum type="arabicParenR"/>
            </a:pPr>
            <a:r>
              <a:rPr lang="fr-BE" sz="1800">
                <a:solidFill>
                  <a:schemeClr val="tx1"/>
                </a:solidFill>
                <a:latin typeface="+mj-lt"/>
              </a:rPr>
              <a:t>0,1 km/h (~0), </a:t>
            </a:r>
          </a:p>
          <a:p>
            <a:pPr marL="544068" lvl="1" indent="-342900">
              <a:buFont typeface="+mj-lt"/>
              <a:buAutoNum type="arabicParenR"/>
            </a:pPr>
            <a:r>
              <a:rPr lang="fr-BE" sz="1800">
                <a:solidFill>
                  <a:schemeClr val="tx1"/>
                </a:solidFill>
                <a:latin typeface="+mj-lt"/>
              </a:rPr>
              <a:t>15 km/h (bus/tram), </a:t>
            </a:r>
          </a:p>
          <a:p>
            <a:pPr marL="544068" lvl="1" indent="-342900">
              <a:buFont typeface="+mj-lt"/>
              <a:buAutoNum type="arabicParenR"/>
            </a:pPr>
            <a:r>
              <a:rPr lang="fr-BE" sz="1800">
                <a:solidFill>
                  <a:schemeClr val="tx1"/>
                </a:solidFill>
                <a:latin typeface="+mj-lt"/>
              </a:rPr>
              <a:t>30 km/h (metro), </a:t>
            </a:r>
          </a:p>
          <a:p>
            <a:pPr marL="544068" lvl="1" indent="-342900">
              <a:buFont typeface="+mj-lt"/>
              <a:buAutoNum type="arabicParenR"/>
            </a:pPr>
            <a:r>
              <a:rPr lang="fr-BE" sz="1800">
                <a:solidFill>
                  <a:schemeClr val="tx1"/>
                </a:solidFill>
                <a:latin typeface="+mj-lt"/>
              </a:rPr>
              <a:t>90 km/h (train), </a:t>
            </a:r>
          </a:p>
          <a:p>
            <a:pPr marL="544068" lvl="1" indent="-342900">
              <a:buFont typeface="+mj-lt"/>
              <a:buAutoNum type="arabicParenR"/>
            </a:pPr>
            <a:r>
              <a:rPr lang="fr-BE" sz="1800">
                <a:solidFill>
                  <a:schemeClr val="tx1"/>
                </a:solidFill>
                <a:latin typeface="+mj-lt"/>
              </a:rPr>
              <a:t>1</a:t>
            </a:r>
            <a:r>
              <a:rPr lang="fr-BE" sz="1800" baseline="30000">
                <a:solidFill>
                  <a:schemeClr val="tx1"/>
                </a:solidFill>
                <a:latin typeface="+mj-lt"/>
              </a:rPr>
              <a:t>e</a:t>
            </a:r>
            <a:r>
              <a:rPr lang="fr-BE" sz="1800">
                <a:solidFill>
                  <a:schemeClr val="tx1"/>
                </a:solidFill>
                <a:latin typeface="+mj-lt"/>
              </a:rPr>
              <a:t>10 km/h (~∞)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/>
                </a:solidFill>
                <a:latin typeface="+mj-lt"/>
              </a:rPr>
              <a:t> </a:t>
            </a:r>
            <a:r>
              <a:rPr lang="fr-BE" sz="20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500</a:t>
            </a:r>
            <a:r>
              <a:rPr lang="fr-BE" sz="2000">
                <a:solidFill>
                  <a:schemeClr val="tx1"/>
                </a:solidFill>
                <a:latin typeface="+mj-lt"/>
              </a:rPr>
              <a:t> s-t pairs averaged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33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59E44CB-6CCA-46C9-8DD9-7CBCDB2A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35" y="1996892"/>
            <a:ext cx="3446191" cy="34461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82C02BC-C0DB-4B77-BD53-4EBEAB60B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819" y="1016048"/>
            <a:ext cx="2856502" cy="2142377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BC1019F-4C6C-4A31-A52D-C56FCE860250}"/>
              </a:ext>
            </a:extLst>
          </p:cNvPr>
          <p:cNvCxnSpPr>
            <a:cxnSpLocks/>
          </p:cNvCxnSpPr>
          <p:nvPr/>
        </p:nvCxnSpPr>
        <p:spPr>
          <a:xfrm flipV="1">
            <a:off x="10615961" y="3323062"/>
            <a:ext cx="0" cy="7989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D0231F8F-A765-4B8B-B832-B43A050704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14511" r="4522" b="15304"/>
          <a:stretch/>
        </p:blipFill>
        <p:spPr>
          <a:xfrm>
            <a:off x="9238548" y="3985352"/>
            <a:ext cx="2535044" cy="1801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650ED1B-AFA2-482A-B6D3-CDAA5319FDE6}"/>
              </a:ext>
            </a:extLst>
          </p:cNvPr>
          <p:cNvSpPr txBox="1"/>
          <p:nvPr/>
        </p:nvSpPr>
        <p:spPr>
          <a:xfrm>
            <a:off x="9483249" y="48207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node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degree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C598B5-2FCA-4060-837A-974E07873468}"/>
              </a:ext>
            </a:extLst>
          </p:cNvPr>
          <p:cNvSpPr txBox="1"/>
          <p:nvPr/>
        </p:nvSpPr>
        <p:spPr>
          <a:xfrm>
            <a:off x="8945386" y="584971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Graph 4 – Bruxelles Capitale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2296BED0-D0E0-4A2A-B1B2-BD653ECA4698}"/>
              </a:ext>
            </a:extLst>
          </p:cNvPr>
          <p:cNvCxnSpPr>
            <a:stCxn id="11" idx="2"/>
          </p:cNvCxnSpPr>
          <p:nvPr/>
        </p:nvCxnSpPr>
        <p:spPr>
          <a:xfrm rot="5400000" flipH="1" flipV="1">
            <a:off x="7727735" y="4157400"/>
            <a:ext cx="551379" cy="2019988"/>
          </a:xfrm>
          <a:prstGeom prst="curvedConnector4">
            <a:avLst>
              <a:gd name="adj1" fmla="val -51573"/>
              <a:gd name="adj2" fmla="val 694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 descr="Double itinéraire avec un chemin contour">
            <a:extLst>
              <a:ext uri="{FF2B5EF4-FFF2-40B4-BE49-F238E27FC236}">
                <a16:creationId xmlns:a16="http://schemas.microsoft.com/office/drawing/2014/main" id="{51807C5A-7C0A-4A80-AC58-58B714093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9000" y="5698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5154419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Multi-modal public transport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ALT</a:t>
            </a: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34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7B9E76-3F43-4299-984E-0C60EF34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86" y="420397"/>
            <a:ext cx="3394437" cy="25458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3B306B-F229-41C0-A983-54A267FC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86" y="3690211"/>
            <a:ext cx="3394437" cy="25458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02291B-029A-4BF1-A308-3E368CC56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71" y="3284713"/>
            <a:ext cx="3394437" cy="254582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4B91815-8619-4F46-89E0-4E46DE044011}"/>
              </a:ext>
            </a:extLst>
          </p:cNvPr>
          <p:cNvSpPr txBox="1"/>
          <p:nvPr/>
        </p:nvSpPr>
        <p:spPr>
          <a:xfrm>
            <a:off x="4467585" y="271588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-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multimodal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00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402988-3302-4104-A41C-4FE8F654690D}"/>
              </a:ext>
            </a:extLst>
          </p:cNvPr>
          <p:cNvSpPr txBox="1"/>
          <p:nvPr/>
        </p:nvSpPr>
        <p:spPr>
          <a:xfrm>
            <a:off x="9182127" y="-2697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query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times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44C1C4F-729A-476F-B1FA-EB7100DC4BEE}"/>
              </a:ext>
            </a:extLst>
          </p:cNvPr>
          <p:cNvSpPr txBox="1"/>
          <p:nvPr/>
        </p:nvSpPr>
        <p:spPr>
          <a:xfrm>
            <a:off x="8798972" y="31843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Relaxed space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8E4589E-7BBC-47E7-8EAA-DE51DBF092BD}"/>
              </a:ext>
            </a:extLst>
          </p:cNvPr>
          <p:cNvCxnSpPr>
            <a:cxnSpLocks/>
          </p:cNvCxnSpPr>
          <p:nvPr/>
        </p:nvCxnSpPr>
        <p:spPr>
          <a:xfrm>
            <a:off x="7872761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956A8F9A-2B61-4E00-8870-399CA0F5D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8" y="3246042"/>
            <a:ext cx="3394437" cy="254582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83414778-7F2A-4B4A-A69C-190DC9D0E458}"/>
              </a:ext>
            </a:extLst>
          </p:cNvPr>
          <p:cNvSpPr/>
          <p:nvPr/>
        </p:nvSpPr>
        <p:spPr>
          <a:xfrm>
            <a:off x="3396473" y="3284713"/>
            <a:ext cx="296812" cy="31223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0AE4294-BE8F-4BF6-9750-BE6B0F8A9EC5}"/>
              </a:ext>
            </a:extLst>
          </p:cNvPr>
          <p:cNvSpPr/>
          <p:nvPr/>
        </p:nvSpPr>
        <p:spPr>
          <a:xfrm>
            <a:off x="310939" y="3284713"/>
            <a:ext cx="296812" cy="31223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B7DFE6D-E6DA-422E-9D3E-0C9915404706}"/>
              </a:ext>
            </a:extLst>
          </p:cNvPr>
          <p:cNvSpPr txBox="1"/>
          <p:nvPr/>
        </p:nvSpPr>
        <p:spPr>
          <a:xfrm>
            <a:off x="555005" y="274543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-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singlemodal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1C6D208-6A5B-4818-889C-5B474DC9A914}"/>
              </a:ext>
            </a:extLst>
          </p:cNvPr>
          <p:cNvCxnSpPr/>
          <p:nvPr/>
        </p:nvCxnSpPr>
        <p:spPr>
          <a:xfrm>
            <a:off x="4467585" y="4962293"/>
            <a:ext cx="304442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0D947B6-4BD8-4AC5-947F-B67C6BE10042}"/>
              </a:ext>
            </a:extLst>
          </p:cNvPr>
          <p:cNvCxnSpPr/>
          <p:nvPr/>
        </p:nvCxnSpPr>
        <p:spPr>
          <a:xfrm>
            <a:off x="588460" y="3429000"/>
            <a:ext cx="304442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CEE4C71-FA1B-451C-B61B-23FBB1BC6A6D}"/>
              </a:ext>
            </a:extLst>
          </p:cNvPr>
          <p:cNvCxnSpPr>
            <a:cxnSpLocks/>
          </p:cNvCxnSpPr>
          <p:nvPr/>
        </p:nvCxnSpPr>
        <p:spPr>
          <a:xfrm>
            <a:off x="3705376" y="3429000"/>
            <a:ext cx="762209" cy="1533293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35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388E61-A1EA-4DE3-8F5E-F1199C141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12" y="444338"/>
            <a:ext cx="3565264" cy="26739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7B3FBB-88C1-4B0F-8E57-2648CBB79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49" y="3713131"/>
            <a:ext cx="3457627" cy="25932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6D6D3B0-72F3-4F99-94B2-1BBD7E206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17" y="2306938"/>
            <a:ext cx="3457627" cy="25932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BFD4C61-1072-4998-9684-E864F49F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" y="2301296"/>
            <a:ext cx="3457627" cy="2593220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90D209E-458D-4B49-BA7B-96AF95FE9BC4}"/>
              </a:ext>
            </a:extLst>
          </p:cNvPr>
          <p:cNvCxnSpPr>
            <a:cxnSpLocks/>
          </p:cNvCxnSpPr>
          <p:nvPr/>
        </p:nvCxnSpPr>
        <p:spPr>
          <a:xfrm>
            <a:off x="7872761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6BAE59F-B57D-49A5-B859-5D57D888F419}"/>
              </a:ext>
            </a:extLst>
          </p:cNvPr>
          <p:cNvSpPr txBox="1"/>
          <p:nvPr/>
        </p:nvSpPr>
        <p:spPr>
          <a:xfrm>
            <a:off x="4579901" y="1522851"/>
            <a:ext cx="2949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Maximal average distance </a:t>
            </a:r>
          </a:p>
          <a:p>
            <a:pPr algn="ctr"/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lower bound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5800EA-3824-41FA-B03C-6ECC32F1D6B9}"/>
              </a:ext>
            </a:extLst>
          </p:cNvPr>
          <p:cNvSpPr txBox="1"/>
          <p:nvPr/>
        </p:nvSpPr>
        <p:spPr>
          <a:xfrm>
            <a:off x="894921" y="1671432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repartition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C672A8-5997-4324-8AD2-9752C431E2BB}"/>
              </a:ext>
            </a:extLst>
          </p:cNvPr>
          <p:cNvSpPr txBox="1"/>
          <p:nvPr/>
        </p:nvSpPr>
        <p:spPr>
          <a:xfrm>
            <a:off x="8830465" y="3236471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Relaxed space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size improv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607688-92EC-4FB4-9E43-3AB5EC1CC7CD}"/>
              </a:ext>
            </a:extLst>
          </p:cNvPr>
          <p:cNvSpPr txBox="1"/>
          <p:nvPr/>
        </p:nvSpPr>
        <p:spPr>
          <a:xfrm>
            <a:off x="8924272" y="21801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Speed-up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(Query times)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>
            <a:normAutofit/>
          </a:bodyPr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Experiments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(8-9-10)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– Multi-modal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656783"/>
            <a:ext cx="3771669" cy="4693515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Stations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Base</a:t>
            </a:r>
            <a:r>
              <a:rPr lang="fr-BE" sz="2000">
                <a:latin typeface="+mj-lt"/>
              </a:rPr>
              <a:t> layer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Foot (5 km/h)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Shared car (each node = station)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Second</a:t>
            </a:r>
            <a:r>
              <a:rPr lang="fr-BE">
                <a:latin typeface="+mj-lt"/>
              </a:rPr>
              <a:t> layer :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Villo-stations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355</a:t>
            </a:r>
            <a:r>
              <a:rPr lang="fr-BE">
                <a:latin typeface="+mj-lt"/>
              </a:rPr>
              <a:t> stations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25 km/h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Forward</a:t>
            </a:r>
            <a:r>
              <a:rPr lang="fr-BE">
                <a:latin typeface="+mj-lt"/>
              </a:rPr>
              <a:t> &amp;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Backward</a:t>
            </a:r>
            <a:r>
              <a:rPr lang="fr-BE">
                <a:latin typeface="+mj-lt"/>
              </a:rPr>
              <a:t> transition edges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60</a:t>
            </a:r>
            <a:r>
              <a:rPr lang="fr-BE">
                <a:latin typeface="+mj-lt"/>
              </a:rPr>
              <a:t> sec (arbitrary)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36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0A63F3-3AA4-4B71-B92B-1640FCA26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4772108" y="1344744"/>
            <a:ext cx="2780437" cy="1839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2D70A10-64ED-4059-A772-2FA170E010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 b="2275"/>
          <a:stretch/>
        </p:blipFill>
        <p:spPr>
          <a:xfrm>
            <a:off x="4719711" y="3981149"/>
            <a:ext cx="2752578" cy="18399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E5F40D-45E8-436D-B2D7-8A86685CA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51" y="922586"/>
            <a:ext cx="4611438" cy="5341434"/>
          </a:xfrm>
          <a:prstGeom prst="rect">
            <a:avLst/>
          </a:prstGeom>
        </p:spPr>
      </p:pic>
      <p:pic>
        <p:nvPicPr>
          <p:cNvPr id="8" name="Graphique 7" descr="Empreintes de chaussure contour">
            <a:extLst>
              <a:ext uri="{FF2B5EF4-FFF2-40B4-BE49-F238E27FC236}">
                <a16:creationId xmlns:a16="http://schemas.microsoft.com/office/drawing/2014/main" id="{6389CEDC-98F1-4B29-8223-8F46A5EFC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0658" y="2559205"/>
            <a:ext cx="457200" cy="457200"/>
          </a:xfrm>
          <a:prstGeom prst="rect">
            <a:avLst/>
          </a:prstGeom>
        </p:spPr>
      </p:pic>
      <p:pic>
        <p:nvPicPr>
          <p:cNvPr id="15" name="Graphique 14" descr="Cyclisme contour">
            <a:extLst>
              <a:ext uri="{FF2B5EF4-FFF2-40B4-BE49-F238E27FC236}">
                <a16:creationId xmlns:a16="http://schemas.microsoft.com/office/drawing/2014/main" id="{EFDC475D-16EB-4B49-B3FB-ACD47F136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8396" y="3981149"/>
            <a:ext cx="457200" cy="457200"/>
          </a:xfrm>
          <a:prstGeom prst="rect">
            <a:avLst/>
          </a:prstGeom>
        </p:spPr>
      </p:pic>
      <p:pic>
        <p:nvPicPr>
          <p:cNvPr id="17" name="Graphique 16" descr="Voiture contour">
            <a:extLst>
              <a:ext uri="{FF2B5EF4-FFF2-40B4-BE49-F238E27FC236}">
                <a16:creationId xmlns:a16="http://schemas.microsoft.com/office/drawing/2014/main" id="{9AB406C4-F237-4F71-98DD-AD3F50540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0335" y="2953863"/>
            <a:ext cx="461665" cy="46166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4B50F61-3A53-4272-9D3D-F7D07643A156}"/>
              </a:ext>
            </a:extLst>
          </p:cNvPr>
          <p:cNvCxnSpPr/>
          <p:nvPr/>
        </p:nvCxnSpPr>
        <p:spPr>
          <a:xfrm flipV="1">
            <a:off x="3005596" y="2559205"/>
            <a:ext cx="1766512" cy="20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10B2823-804F-413E-A3C7-93384DDCCF06}"/>
              </a:ext>
            </a:extLst>
          </p:cNvPr>
          <p:cNvCxnSpPr/>
          <p:nvPr/>
        </p:nvCxnSpPr>
        <p:spPr>
          <a:xfrm>
            <a:off x="4110335" y="3429000"/>
            <a:ext cx="661773" cy="198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6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8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37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3BB706-BCAD-4BD5-8F48-EA4605A87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33" y="489126"/>
            <a:ext cx="3479489" cy="26096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693500-1447-4576-B0E0-78C880BE3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17" y="3610167"/>
            <a:ext cx="3618005" cy="2713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8D0CB5-C128-4E21-9779-C2E8E72A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48" y="2583137"/>
            <a:ext cx="3618005" cy="27135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DE6FBCC-65DF-4644-8D57-F5325C6D8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3" y="2583137"/>
            <a:ext cx="3529080" cy="264681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96934E7-A5DB-4C45-A65F-6482A1CD3A78}"/>
              </a:ext>
            </a:extLst>
          </p:cNvPr>
          <p:cNvCxnSpPr>
            <a:cxnSpLocks/>
          </p:cNvCxnSpPr>
          <p:nvPr/>
        </p:nvCxnSpPr>
        <p:spPr>
          <a:xfrm flipV="1">
            <a:off x="814039" y="4029097"/>
            <a:ext cx="3135144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509B010-73F9-4388-A579-CC359AED6752}"/>
              </a:ext>
            </a:extLst>
          </p:cNvPr>
          <p:cNvCxnSpPr>
            <a:cxnSpLocks/>
          </p:cNvCxnSpPr>
          <p:nvPr/>
        </p:nvCxnSpPr>
        <p:spPr>
          <a:xfrm flipV="1">
            <a:off x="4401015" y="2832201"/>
            <a:ext cx="3135144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AFC2ACF-C735-4592-A854-EFD37696B5D9}"/>
              </a:ext>
            </a:extLst>
          </p:cNvPr>
          <p:cNvCxnSpPr>
            <a:cxnSpLocks/>
          </p:cNvCxnSpPr>
          <p:nvPr/>
        </p:nvCxnSpPr>
        <p:spPr>
          <a:xfrm flipV="1">
            <a:off x="3949183" y="2872704"/>
            <a:ext cx="451832" cy="115639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7E5FFFF-1F31-40F4-8A5C-10F0D48466F5}"/>
              </a:ext>
            </a:extLst>
          </p:cNvPr>
          <p:cNvSpPr txBox="1"/>
          <p:nvPr/>
        </p:nvSpPr>
        <p:spPr>
          <a:xfrm>
            <a:off x="1995073" y="561187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Graph 5</a:t>
            </a:r>
            <a:endParaRPr lang="en-US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3A32CCE-E566-4417-A7D4-75F3DA45607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87356" y="4029097"/>
            <a:ext cx="0" cy="15827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C0B4EDFC-DE80-4936-BD0D-78CC2FA2D21A}"/>
              </a:ext>
            </a:extLst>
          </p:cNvPr>
          <p:cNvSpPr txBox="1"/>
          <p:nvPr/>
        </p:nvSpPr>
        <p:spPr>
          <a:xfrm>
            <a:off x="6908897" y="561187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Graph 5</a:t>
            </a:r>
            <a:endParaRPr lang="en-US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BFA8945-E609-41BB-8CF2-FF6B34BF6127}"/>
              </a:ext>
            </a:extLst>
          </p:cNvPr>
          <p:cNvCxnSpPr>
            <a:cxnSpLocks/>
          </p:cNvCxnSpPr>
          <p:nvPr/>
        </p:nvCxnSpPr>
        <p:spPr>
          <a:xfrm>
            <a:off x="7962435" y="8927"/>
            <a:ext cx="0" cy="6387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BAD2375-6BD6-4254-8DFD-8426B725ED7B}"/>
              </a:ext>
            </a:extLst>
          </p:cNvPr>
          <p:cNvCxnSpPr>
            <a:cxnSpLocks/>
          </p:cNvCxnSpPr>
          <p:nvPr/>
        </p:nvCxnSpPr>
        <p:spPr>
          <a:xfrm flipH="1" flipV="1">
            <a:off x="7536159" y="2832201"/>
            <a:ext cx="5850" cy="274817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EB20383-AF14-4061-997B-81B93DCAC559}"/>
              </a:ext>
            </a:extLst>
          </p:cNvPr>
          <p:cNvSpPr txBox="1"/>
          <p:nvPr/>
        </p:nvSpPr>
        <p:spPr>
          <a:xfrm>
            <a:off x="4566091" y="1653073"/>
            <a:ext cx="307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– exp 8 </a:t>
            </a:r>
          </a:p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multi-modal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station-based)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56FBB03-89C9-4B53-9406-E3A6306DC486}"/>
              </a:ext>
            </a:extLst>
          </p:cNvPr>
          <p:cNvSpPr txBox="1"/>
          <p:nvPr/>
        </p:nvSpPr>
        <p:spPr>
          <a:xfrm>
            <a:off x="1207998" y="1636443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– exp 5 </a:t>
            </a:r>
          </a:p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single-modal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)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A00C2F5-8ACB-414C-9DE7-453D43275A18}"/>
              </a:ext>
            </a:extLst>
          </p:cNvPr>
          <p:cNvSpPr txBox="1"/>
          <p:nvPr/>
        </p:nvSpPr>
        <p:spPr>
          <a:xfrm>
            <a:off x="9138593" y="745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query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times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AFB9C76-B51D-4264-A4E1-99515E5E543D}"/>
              </a:ext>
            </a:extLst>
          </p:cNvPr>
          <p:cNvSpPr txBox="1"/>
          <p:nvPr/>
        </p:nvSpPr>
        <p:spPr>
          <a:xfrm>
            <a:off x="8791542" y="3181502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relaxed space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3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8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38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998C56-10C4-43F7-882F-3F98AD4C1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64" y="402856"/>
            <a:ext cx="3424719" cy="25685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165660-5432-4DC3-AB3D-B45BB63BE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50" y="402856"/>
            <a:ext cx="3424719" cy="25685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40E847-7837-4081-AEBA-CF320E8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152" y="3570341"/>
            <a:ext cx="8211696" cy="28007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52690F-8D9D-4344-9BD9-28BFB543552B}"/>
              </a:ext>
            </a:extLst>
          </p:cNvPr>
          <p:cNvSpPr txBox="1"/>
          <p:nvPr/>
        </p:nvSpPr>
        <p:spPr>
          <a:xfrm>
            <a:off x="2928415" y="-19432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Speed-up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(Query times)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D2D896-6736-4E9F-9D1D-D75D114F74FD}"/>
              </a:ext>
            </a:extLst>
          </p:cNvPr>
          <p:cNvSpPr txBox="1"/>
          <p:nvPr/>
        </p:nvSpPr>
        <p:spPr>
          <a:xfrm>
            <a:off x="6397309" y="-812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Relaxed space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size improvement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70564E6-7183-4C02-AFC2-CEB6B3333913}"/>
              </a:ext>
            </a:extLst>
          </p:cNvPr>
          <p:cNvSpPr txBox="1"/>
          <p:nvPr/>
        </p:nvSpPr>
        <p:spPr>
          <a:xfrm>
            <a:off x="4382229" y="3309919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modalities repartitions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981236-14C6-4370-B2D1-C8D217EED8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5558" r="4213" b="7267"/>
          <a:stretch/>
        </p:blipFill>
        <p:spPr>
          <a:xfrm>
            <a:off x="10389577" y="4271752"/>
            <a:ext cx="1777945" cy="1252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4243682-D354-472D-9EEE-3783D4D2EEF2}"/>
              </a:ext>
            </a:extLst>
          </p:cNvPr>
          <p:cNvSpPr txBox="1"/>
          <p:nvPr/>
        </p:nvSpPr>
        <p:spPr>
          <a:xfrm>
            <a:off x="10529026" y="4031117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/>
              <a:t>Graph 5 + Villo </a:t>
            </a:r>
            <a:endParaRPr lang="en-US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99F380EE-24EF-4E62-BCF5-48FCCFFF2631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9980341" y="5285432"/>
            <a:ext cx="1298209" cy="238964"/>
          </a:xfrm>
          <a:prstGeom prst="curvedConnector4">
            <a:avLst>
              <a:gd name="adj1" fmla="val 16621"/>
              <a:gd name="adj2" fmla="val 27966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>
            <a:normAutofit/>
          </a:bodyPr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Experiments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(9-10)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– Multi-modal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954552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 Incorporating user preference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Station-based shared car multimodal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Scalarized weighted sums 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Where                 and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BE">
                <a:latin typeface="+mj-lt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BE">
              <a:latin typeface="+mj-lt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BE">
                <a:latin typeface="+mj-lt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r-BE">
                <a:latin typeface="+mj-lt"/>
              </a:rPr>
              <a:t>Average gas consumption of a « Volkswagen Lupo » :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7 L / 100 km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BE">
                <a:latin typeface="+mj-lt"/>
              </a:rPr>
              <a:t>Average gasoline price Belgium :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1,4 € / L</a:t>
            </a: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39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67FE07-0BA5-4F2D-83FC-DE95116816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1"/>
          <a:stretch/>
        </p:blipFill>
        <p:spPr>
          <a:xfrm>
            <a:off x="8332078" y="2567407"/>
            <a:ext cx="3844019" cy="285695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176517-B53E-4A06-A772-73CD07A7A458}"/>
              </a:ext>
            </a:extLst>
          </p:cNvPr>
          <p:cNvCxnSpPr/>
          <p:nvPr/>
        </p:nvCxnSpPr>
        <p:spPr>
          <a:xfrm>
            <a:off x="6288918" y="2107581"/>
            <a:ext cx="2420184" cy="7359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\documentclass{article}&#10;\usepackage{amsmath, amsfonts}&#10;\pagestyle{empty}&#10;\begin{document}&#10;&#10;&#10;$&#10;\hat{\omega}(e) = \sum_{i=1}^{\mathcal{M}}c_{i}\omega_{i}(e)&#10;$&#10;&#10;\end{document}" title="IguanaTex Bitmap Display">
            <a:extLst>
              <a:ext uri="{FF2B5EF4-FFF2-40B4-BE49-F238E27FC236}">
                <a16:creationId xmlns:a16="http://schemas.microsoft.com/office/drawing/2014/main" id="{08E4D8D2-8400-4876-A070-C714F87F21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47" y="2996037"/>
            <a:ext cx="2191238" cy="330667"/>
          </a:xfrm>
          <a:prstGeom prst="rect">
            <a:avLst/>
          </a:prstGeom>
        </p:spPr>
      </p:pic>
      <p:pic>
        <p:nvPicPr>
          <p:cNvPr id="16" name="Image 15" descr="\documentclass{article}&#10;\usepackage{amsmath, amsfonts}&#10;\pagestyle{empty}&#10;\begin{document}&#10;&#10;&#10;$&#10;\mathcal{M} = 2&#10;$&#10;&#10;\end{document}" title="IguanaTex Bitmap Display">
            <a:extLst>
              <a:ext uri="{FF2B5EF4-FFF2-40B4-BE49-F238E27FC236}">
                <a16:creationId xmlns:a16="http://schemas.microsoft.com/office/drawing/2014/main" id="{6C06D995-4AC5-4864-846B-52BD780C8E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41" y="3659186"/>
            <a:ext cx="599771" cy="153600"/>
          </a:xfrm>
          <a:prstGeom prst="rect">
            <a:avLst/>
          </a:prstGeom>
        </p:spPr>
      </p:pic>
      <p:pic>
        <p:nvPicPr>
          <p:cNvPr id="18" name="Image 17" descr="\documentclass{article}&#10;\usepackage{amsmath, amsfonts}&#10;\pagestyle{empty}&#10;\begin{document}&#10;&#10;&#10;$&#10;\hat{\omega}(e) = c_{1} \times Time(e) + c_{2} \times Cost(e)&#10;$&#10;&#10;\end{document}" title="IguanaTex Bitmap Display">
            <a:extLst>
              <a:ext uri="{FF2B5EF4-FFF2-40B4-BE49-F238E27FC236}">
                <a16:creationId xmlns:a16="http://schemas.microsoft.com/office/drawing/2014/main" id="{27059BCD-C3C8-4845-988B-CA29084553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1" y="3655240"/>
            <a:ext cx="3148800" cy="203581"/>
          </a:xfrm>
          <a:prstGeom prst="rect">
            <a:avLst/>
          </a:prstGeom>
        </p:spPr>
      </p:pic>
      <p:pic>
        <p:nvPicPr>
          <p:cNvPr id="20" name="Image 19" descr="\documentclass{article}&#10;\usepackage{amsmath, amsfonts}&#10;\pagestyle{empty}&#10;\begin{document}&#10;&#10;&#10;$&#10;\omega_{1} = Time = 3600 \times length\_km / edge\_speed&#10;$&#10;&#10;\end{document}" title="IguanaTex Bitmap Display">
            <a:extLst>
              <a:ext uri="{FF2B5EF4-FFF2-40B4-BE49-F238E27FC236}">
                <a16:creationId xmlns:a16="http://schemas.microsoft.com/office/drawing/2014/main" id="{186B9403-CCE0-48D4-AEE7-B3D782B985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08" y="3995887"/>
            <a:ext cx="4192466" cy="219274"/>
          </a:xfrm>
          <a:prstGeom prst="rect">
            <a:avLst/>
          </a:prstGeom>
        </p:spPr>
      </p:pic>
      <p:pic>
        <p:nvPicPr>
          <p:cNvPr id="22" name="Image 21" descr="\documentclass{article}&#10;\usepackage{amsmath, amsfonts}&#10;\pagestyle{empty}&#10;\begin{document}&#10;&#10;&#10;$&#10;\omega_{2} = Cost = length\_km / 100 \times car\_consumption \times gas\_price\_km&#10;$&#10;&#10;\end{document}" title="IguanaTex Bitmap Display">
            <a:extLst>
              <a:ext uri="{FF2B5EF4-FFF2-40B4-BE49-F238E27FC236}">
                <a16:creationId xmlns:a16="http://schemas.microsoft.com/office/drawing/2014/main" id="{969AB10C-534C-44CD-9B35-19F4A6C506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01" y="4547968"/>
            <a:ext cx="6313166" cy="2245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20B46-C573-40BA-96CD-11D9F089B912}"/>
              </a:ext>
            </a:extLst>
          </p:cNvPr>
          <p:cNvSpPr/>
          <p:nvPr/>
        </p:nvSpPr>
        <p:spPr>
          <a:xfrm>
            <a:off x="1940012" y="2881520"/>
            <a:ext cx="2545492" cy="48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v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1F7CB-3E7E-477B-8E45-3612EF54A298}"/>
              </a:ext>
            </a:extLst>
          </p:cNvPr>
          <p:cNvSpPr/>
          <p:nvPr/>
        </p:nvSpPr>
        <p:spPr>
          <a:xfrm>
            <a:off x="2913873" y="3512788"/>
            <a:ext cx="3350513" cy="43706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Shortest path problem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971457"/>
            <a:ext cx="9743382" cy="40420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Given a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directed weighted graph</a:t>
            </a:r>
            <a:r>
              <a:rPr lang="fr-BE" sz="2400">
                <a:latin typeface="+mj-lt"/>
              </a:rPr>
              <a:t> G = (V, E, </a:t>
            </a:r>
            <a:r>
              <a:rPr lang="el-GR" sz="2400">
                <a:latin typeface="+mj-lt"/>
              </a:rPr>
              <a:t>ω</a:t>
            </a:r>
            <a:r>
              <a:rPr lang="fr-BE" sz="2400">
                <a:latin typeface="+mj-lt"/>
              </a:rPr>
              <a:t>) with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non-negative</a:t>
            </a:r>
            <a:r>
              <a:rPr lang="fr-BE" sz="2400">
                <a:latin typeface="+mj-lt"/>
              </a:rPr>
              <a:t> edge weights.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V = vertices, E = arcs,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Denote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Weight function :                     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6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E.g. length</a:t>
            </a:r>
            <a:endParaRPr lang="fr-BE" sz="20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pPr/>
              <a:t>4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3A7186-6530-4989-B48D-CE4E65308B0A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 descr="\documentclass{article}&#10;\usepackage{amsmath, amsfonts}&#10;\pagestyle{empty}&#10;\begin{document}&#10;&#10;&#10;$&#10;\omega : E \rightarrow \mathbb{R}&#10;$&#10;&#10;\end{document}" title="IguanaTex Bitmap Display">
            <a:extLst>
              <a:ext uri="{FF2B5EF4-FFF2-40B4-BE49-F238E27FC236}">
                <a16:creationId xmlns:a16="http://schemas.microsoft.com/office/drawing/2014/main" id="{51FE6CBF-B3A2-41F3-9B36-711011036B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98" y="3879497"/>
            <a:ext cx="1488684" cy="229029"/>
          </a:xfrm>
          <a:prstGeom prst="rect">
            <a:avLst/>
          </a:prstGeom>
        </p:spPr>
      </p:pic>
      <p:pic>
        <p:nvPicPr>
          <p:cNvPr id="11" name="Image 10" descr="\documentclass{article}&#10;\usepackage{amsmath, amsfonts}&#10;\pagestyle{empty}&#10;\begin{document}&#10;&#10;&#10;$&#10;e = (u,v) \in E \text{,  } u, v \in V&#10;$&#10;&#10;\end{document}" title="IguanaTex Bitmap Display">
            <a:extLst>
              <a:ext uri="{FF2B5EF4-FFF2-40B4-BE49-F238E27FC236}">
                <a16:creationId xmlns:a16="http://schemas.microsoft.com/office/drawing/2014/main" id="{487FD8D1-B36A-4DD6-9809-55629A35AD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2" y="3457333"/>
            <a:ext cx="2709605" cy="266336"/>
          </a:xfrm>
          <a:prstGeom prst="rect">
            <a:avLst/>
          </a:prstGeom>
        </p:spPr>
      </p:pic>
      <p:pic>
        <p:nvPicPr>
          <p:cNvPr id="31" name="Image 30" descr="\documentclass{article}&#10;\usepackage{amsmath, amsfonts}&#10;\pagestyle{empty}&#10;\begin{document}&#10;&#10;&#10;$&#10;\omega(e) \geq 0 \text{,  } \forall e \in E&#10;$&#10;&#10;\end{document}" title="IguanaTex Bitmap Display">
            <a:extLst>
              <a:ext uri="{FF2B5EF4-FFF2-40B4-BE49-F238E27FC236}">
                <a16:creationId xmlns:a16="http://schemas.microsoft.com/office/drawing/2014/main" id="{58019581-7061-450D-AA29-6D2C093FE7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70" y="3901796"/>
            <a:ext cx="1675481" cy="229458"/>
          </a:xfrm>
          <a:prstGeom prst="rect">
            <a:avLst/>
          </a:prstGeom>
        </p:spPr>
      </p:pic>
      <p:sp>
        <p:nvSpPr>
          <p:cNvPr id="35" name="Flèche : angle droit 34">
            <a:extLst>
              <a:ext uri="{FF2B5EF4-FFF2-40B4-BE49-F238E27FC236}">
                <a16:creationId xmlns:a16="http://schemas.microsoft.com/office/drawing/2014/main" id="{5DF64D6E-D345-46BC-B00E-7C048D4791BB}"/>
              </a:ext>
            </a:extLst>
          </p:cNvPr>
          <p:cNvSpPr/>
          <p:nvPr/>
        </p:nvSpPr>
        <p:spPr>
          <a:xfrm rot="5400000">
            <a:off x="6007637" y="3088784"/>
            <a:ext cx="1700885" cy="338600"/>
          </a:xfrm>
          <a:prstGeom prst="bent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Preprocessing 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c1</a:t>
            </a:r>
            <a:r>
              <a:rPr lang="fr-BE" sz="1800">
                <a:latin typeface="+mj-lt"/>
              </a:rPr>
              <a:t> =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  <a:r>
              <a:rPr lang="fr-BE" sz="1800">
                <a:latin typeface="+mj-lt"/>
              </a:rPr>
              <a:t> = 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Query 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Fix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c1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(time)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  <a:r>
              <a:rPr lang="fr-BE" sz="1800">
                <a:latin typeface="+mj-lt"/>
              </a:rPr>
              <a:t> = variable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(cost)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Range : [0, 2]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Step : 0,2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200</a:t>
            </a:r>
            <a:r>
              <a:rPr lang="fr-BE" sz="1800">
                <a:latin typeface="+mj-lt"/>
              </a:rPr>
              <a:t> s-t pairs averaged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Graphs 1, 2, 3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40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9B5DCBB-9E89-4788-8CB4-33C32E13A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2952"/>
            <a:ext cx="3409849" cy="25573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574A4C-88C0-4121-91E5-1C3975A95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74" y="406089"/>
            <a:ext cx="3409849" cy="255738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F0E622D-B700-487E-8EF0-5B92D18284D2}"/>
              </a:ext>
            </a:extLst>
          </p:cNvPr>
          <p:cNvCxnSpPr/>
          <p:nvPr/>
        </p:nvCxnSpPr>
        <p:spPr>
          <a:xfrm>
            <a:off x="4159405" y="3139608"/>
            <a:ext cx="8032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99CF2-D79D-4F38-A815-849468AEB21B}"/>
              </a:ext>
            </a:extLst>
          </p:cNvPr>
          <p:cNvSpPr txBox="1"/>
          <p:nvPr/>
        </p:nvSpPr>
        <p:spPr>
          <a:xfrm>
            <a:off x="8717014" y="29514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00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3E9BE5-C4B3-42DF-B594-70F108AFC5BC}"/>
              </a:ext>
            </a:extLst>
          </p:cNvPr>
          <p:cNvSpPr txBox="1"/>
          <p:nvPr/>
        </p:nvSpPr>
        <p:spPr>
          <a:xfrm>
            <a:off x="6370583" y="3386452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Maximal average lower bound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1C5004-C03A-47DD-A037-002AE0DE0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1" y="5635924"/>
            <a:ext cx="871872" cy="71751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F471189-7290-430F-8639-8CD34974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6" y="5643286"/>
            <a:ext cx="871872" cy="71510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8DBD4C1-9F39-4DB5-AB94-E3963ACE7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37" y="5635924"/>
            <a:ext cx="867049" cy="7175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51964B1-484E-45E5-8A7D-361A7FAD0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5" y="447675"/>
            <a:ext cx="3424683" cy="256851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5CF425-816E-4FB5-AD5E-278A999B8B63}"/>
              </a:ext>
            </a:extLst>
          </p:cNvPr>
          <p:cNvSpPr txBox="1"/>
          <p:nvPr/>
        </p:nvSpPr>
        <p:spPr>
          <a:xfrm>
            <a:off x="4440279" y="3620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8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8" name="Graphique 27" descr="Double itinéraire avec un chemin contour">
            <a:extLst>
              <a:ext uri="{FF2B5EF4-FFF2-40B4-BE49-F238E27FC236}">
                <a16:creationId xmlns:a16="http://schemas.microsoft.com/office/drawing/2014/main" id="{7B5AAF32-40E8-4CB0-AB03-4121FF445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8142" y="4733693"/>
            <a:ext cx="505307" cy="505307"/>
          </a:xfrm>
          <a:prstGeom prst="rect">
            <a:avLst/>
          </a:prstGeom>
        </p:spPr>
      </p:pic>
      <p:pic>
        <p:nvPicPr>
          <p:cNvPr id="40" name="Graphique 39" descr="Pièces contour">
            <a:extLst>
              <a:ext uri="{FF2B5EF4-FFF2-40B4-BE49-F238E27FC236}">
                <a16:creationId xmlns:a16="http://schemas.microsoft.com/office/drawing/2014/main" id="{78739E43-354E-43A5-B69C-78264933F1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1686" y="3429000"/>
            <a:ext cx="632911" cy="632911"/>
          </a:xfrm>
          <a:prstGeom prst="rect">
            <a:avLst/>
          </a:prstGeom>
        </p:spPr>
      </p:pic>
      <p:pic>
        <p:nvPicPr>
          <p:cNvPr id="42" name="Graphique 41" descr="Chronomètre 75% contour">
            <a:extLst>
              <a:ext uri="{FF2B5EF4-FFF2-40B4-BE49-F238E27FC236}">
                <a16:creationId xmlns:a16="http://schemas.microsoft.com/office/drawing/2014/main" id="{3F1FD241-5B3D-4E9E-947A-12A01F828F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3158" y="2963476"/>
            <a:ext cx="570459" cy="5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6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Preprocessing 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c1</a:t>
            </a:r>
            <a:r>
              <a:rPr lang="fr-BE" sz="1800">
                <a:latin typeface="+mj-lt"/>
              </a:rPr>
              <a:t> =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  <a:r>
              <a:rPr lang="fr-BE" sz="1800">
                <a:latin typeface="+mj-lt"/>
              </a:rPr>
              <a:t> = 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Query 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Fix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c1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(time)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  <a:r>
              <a:rPr lang="fr-BE" sz="1800">
                <a:latin typeface="+mj-lt"/>
              </a:rPr>
              <a:t> = variable </a:t>
            </a: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(cost)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Range : [0, 2]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Step : 0,2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200</a:t>
            </a:r>
            <a:r>
              <a:rPr lang="fr-BE" sz="1800">
                <a:latin typeface="+mj-lt"/>
              </a:rPr>
              <a:t> s-t pairs averaged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Graphs 1, 2, 3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41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9BFC57-F37F-42DA-B3E0-F3A604474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74" y="426736"/>
            <a:ext cx="3409849" cy="25573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607F18-FC74-464D-A386-FDBA0E129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45" y="3718392"/>
            <a:ext cx="3409849" cy="255738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F0E622D-B700-487E-8EF0-5B92D18284D2}"/>
              </a:ext>
            </a:extLst>
          </p:cNvPr>
          <p:cNvCxnSpPr/>
          <p:nvPr/>
        </p:nvCxnSpPr>
        <p:spPr>
          <a:xfrm>
            <a:off x="4159405" y="3139608"/>
            <a:ext cx="8032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2C25E43-8615-4947-9A02-C8A138FCE324}"/>
              </a:ext>
            </a:extLst>
          </p:cNvPr>
          <p:cNvSpPr txBox="1"/>
          <p:nvPr/>
        </p:nvSpPr>
        <p:spPr>
          <a:xfrm>
            <a:off x="8776469" y="36089"/>
            <a:ext cx="314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00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8AE3488-E7CF-4131-A81E-650695B12E19}"/>
              </a:ext>
            </a:extLst>
          </p:cNvPr>
          <p:cNvSpPr txBox="1"/>
          <p:nvPr/>
        </p:nvSpPr>
        <p:spPr>
          <a:xfrm>
            <a:off x="8363708" y="3282955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00FF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1C5004-C03A-47DD-A037-002AE0DE0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1" y="5635924"/>
            <a:ext cx="871872" cy="71751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F471189-7290-430F-8639-8CD34974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6" y="5643286"/>
            <a:ext cx="871872" cy="71510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8DBD4C1-9F39-4DB5-AB94-E3963ACE7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37" y="5635924"/>
            <a:ext cx="867049" cy="7175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1E2B3B-F0F3-4F30-8544-E13EA3CB61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5" y="426735"/>
            <a:ext cx="3409849" cy="255738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399CFA8-0A9C-45DC-AA7D-9F977E26610E}"/>
              </a:ext>
            </a:extLst>
          </p:cNvPr>
          <p:cNvSpPr txBox="1"/>
          <p:nvPr/>
        </p:nvSpPr>
        <p:spPr>
          <a:xfrm>
            <a:off x="4525972" y="29514"/>
            <a:ext cx="314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times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8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9363834-ADB5-46A6-82B6-F4998B5CB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6" y="3705931"/>
            <a:ext cx="3443078" cy="2582308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792BE1A-BBE1-473D-AA4E-AA9FD6253923}"/>
              </a:ext>
            </a:extLst>
          </p:cNvPr>
          <p:cNvSpPr txBox="1"/>
          <p:nvPr/>
        </p:nvSpPr>
        <p:spPr>
          <a:xfrm>
            <a:off x="4181854" y="3282955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Exp 8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7" name="Graphique 26" descr="Pièces contour">
            <a:extLst>
              <a:ext uri="{FF2B5EF4-FFF2-40B4-BE49-F238E27FC236}">
                <a16:creationId xmlns:a16="http://schemas.microsoft.com/office/drawing/2014/main" id="{7FFD63D6-9F60-4FE4-8859-39744DAB84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1686" y="3429000"/>
            <a:ext cx="632911" cy="632911"/>
          </a:xfrm>
          <a:prstGeom prst="rect">
            <a:avLst/>
          </a:prstGeom>
        </p:spPr>
      </p:pic>
      <p:pic>
        <p:nvPicPr>
          <p:cNvPr id="28" name="Graphique 27" descr="Chronomètre 75% contour">
            <a:extLst>
              <a:ext uri="{FF2B5EF4-FFF2-40B4-BE49-F238E27FC236}">
                <a16:creationId xmlns:a16="http://schemas.microsoft.com/office/drawing/2014/main" id="{AB534E63-202E-468C-8C90-9E2D01F323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73158" y="2963476"/>
            <a:ext cx="570459" cy="5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9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42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78A5-CE28-43AA-9F66-800C19006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27" y="416261"/>
            <a:ext cx="3445465" cy="25840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292CEB-C535-4F1F-AC67-0ED8F333B2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58" y="419430"/>
            <a:ext cx="3445465" cy="25840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53A339-41C4-45E5-8045-A3EAB82C7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27" y="3604526"/>
            <a:ext cx="3710756" cy="27830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5025F9A-587B-4B07-93E8-6FA25B972C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20" y="3644243"/>
            <a:ext cx="3608072" cy="270605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89B98C9-31CC-46EB-8D0E-9920301D1F6E}"/>
              </a:ext>
            </a:extLst>
          </p:cNvPr>
          <p:cNvSpPr txBox="1"/>
          <p:nvPr/>
        </p:nvSpPr>
        <p:spPr>
          <a:xfrm>
            <a:off x="4238470" y="-19150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répartition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Graph 1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7C9BAD3-1D55-47BE-9BE4-45DC7BC05182}"/>
              </a:ext>
            </a:extLst>
          </p:cNvPr>
          <p:cNvSpPr txBox="1"/>
          <p:nvPr/>
        </p:nvSpPr>
        <p:spPr>
          <a:xfrm>
            <a:off x="8385192" y="-20948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répartition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Graph 2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8623CC-192C-450A-8956-3D2C2DCF3AE7}"/>
              </a:ext>
            </a:extLst>
          </p:cNvPr>
          <p:cNvSpPr txBox="1"/>
          <p:nvPr/>
        </p:nvSpPr>
        <p:spPr>
          <a:xfrm>
            <a:off x="4362152" y="3066439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répartition –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Graph 3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9145FD-76C2-4EB5-BA11-CF0CC3F33CF8}"/>
              </a:ext>
            </a:extLst>
          </p:cNvPr>
          <p:cNvSpPr txBox="1"/>
          <p:nvPr/>
        </p:nvSpPr>
        <p:spPr>
          <a:xfrm>
            <a:off x="8918595" y="2993203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répartition – </a:t>
            </a:r>
          </a:p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Graph 1, 2 ,3 </a:t>
            </a:r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3D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DFB615B-3FC3-4AD6-A94D-77B930EC08A4}"/>
              </a:ext>
            </a:extLst>
          </p:cNvPr>
          <p:cNvSpPr txBox="1">
            <a:spLocks/>
          </p:cNvSpPr>
          <p:nvPr/>
        </p:nvSpPr>
        <p:spPr>
          <a:xfrm>
            <a:off x="885824" y="3049566"/>
            <a:ext cx="11282865" cy="303824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                        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3" name="Image 32" descr="\documentclass{article}&#10;\usepackage{amsmath, amsfonts}&#10;\pagestyle{empty}&#10;\begin{document}&#10;&#10;&#10;$&#10;c_{2} = 1 \rightarrow \omega_{2} \leadsto &#10;$&#10;&#10;\end{document}" title="IguanaTex Bitmap Display">
            <a:extLst>
              <a:ext uri="{FF2B5EF4-FFF2-40B4-BE49-F238E27FC236}">
                <a16:creationId xmlns:a16="http://schemas.microsoft.com/office/drawing/2014/main" id="{1B1FD260-0F9A-4928-94ED-8D62CCE4A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0" y="4053790"/>
            <a:ext cx="1488451" cy="186014"/>
          </a:xfrm>
          <a:prstGeom prst="rect">
            <a:avLst/>
          </a:prstGeom>
        </p:spPr>
      </p:pic>
      <p:pic>
        <p:nvPicPr>
          <p:cNvPr id="23" name="Image 22" descr="\documentclass{article}&#10;\usepackage{amsmath, amsfonts}&#10;\pagestyle{empty}&#10;\begin{document}&#10;&#10;&#10;$&#10;c_{2} &gt; 1 \rightarrow \omega_{2} \nearrow&#10;$&#10;&#10;\end{document}" title="IguanaTex Bitmap Display">
            <a:extLst>
              <a:ext uri="{FF2B5EF4-FFF2-40B4-BE49-F238E27FC236}">
                <a16:creationId xmlns:a16="http://schemas.microsoft.com/office/drawing/2014/main" id="{959EE54F-8B20-4DC1-AAA5-15E82A084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60" y="4753208"/>
            <a:ext cx="1493144" cy="210275"/>
          </a:xfrm>
          <a:prstGeom prst="rect">
            <a:avLst/>
          </a:prstGeom>
        </p:spPr>
      </p:pic>
      <p:pic>
        <p:nvPicPr>
          <p:cNvPr id="29" name="Image 28" descr="\documentclass{article}&#10;\usepackage{amsmath, amsfonts}&#10;\pagestyle{empty}&#10;\begin{document}&#10;&#10;&#10;$&#10;0 \leq c_{2} &lt; 1 \rightarrow \omega_{2} \searrow&#10;$&#10;&#10;\end{document}" title="IguanaTex Bitmap Display">
            <a:extLst>
              <a:ext uri="{FF2B5EF4-FFF2-40B4-BE49-F238E27FC236}">
                <a16:creationId xmlns:a16="http://schemas.microsoft.com/office/drawing/2014/main" id="{AEB5A6D7-9C37-4CA7-BC3F-A6162EF408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0" y="5508666"/>
            <a:ext cx="1909925" cy="211183"/>
          </a:xfrm>
          <a:prstGeom prst="rect">
            <a:avLst/>
          </a:prstGeom>
        </p:spPr>
      </p:pic>
      <p:pic>
        <p:nvPicPr>
          <p:cNvPr id="31" name="Image 30" descr="\documentclass{article}&#10;\usepackage{amsmath, amsfonts}&#10;\pagestyle{empty}&#10;\begin{document}&#10;&#10;&#10;$&#10;\omega_{2} = cost&#10;$&#10;&#10;\end{document}" title="IguanaTex Bitmap Display">
            <a:extLst>
              <a:ext uri="{FF2B5EF4-FFF2-40B4-BE49-F238E27FC236}">
                <a16:creationId xmlns:a16="http://schemas.microsoft.com/office/drawing/2014/main" id="{4C78BA2E-5F5B-4041-9420-45C53686D0C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58" y="3348572"/>
            <a:ext cx="936686" cy="178286"/>
          </a:xfrm>
          <a:prstGeom prst="rect">
            <a:avLst/>
          </a:prstGeom>
        </p:spPr>
      </p:pic>
      <p:pic>
        <p:nvPicPr>
          <p:cNvPr id="34" name="Graphique 33" descr="Pièces contour">
            <a:extLst>
              <a:ext uri="{FF2B5EF4-FFF2-40B4-BE49-F238E27FC236}">
                <a16:creationId xmlns:a16="http://schemas.microsoft.com/office/drawing/2014/main" id="{203C935B-DC2E-49F4-8940-2A0483662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90235" y="3092953"/>
            <a:ext cx="632911" cy="6329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892378E-512D-423E-AE5F-8EDD5E4CA260}"/>
              </a:ext>
            </a:extLst>
          </p:cNvPr>
          <p:cNvSpPr/>
          <p:nvPr/>
        </p:nvSpPr>
        <p:spPr>
          <a:xfrm>
            <a:off x="331177" y="1454040"/>
            <a:ext cx="3325061" cy="48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 descr="\documentclass{article}&#10;\usepackage{amsmath, amsfonts}&#10;\pagestyle{empty}&#10;\begin{document}&#10;&#10;&#10;$&#10;\hat{\omega}(e) = c_{1} \times Time(e) + c_{2} \times Cost(e)&#10;$&#10;&#10;\end{document}" title="IguanaTex Bitmap Display">
            <a:extLst>
              <a:ext uri="{FF2B5EF4-FFF2-40B4-BE49-F238E27FC236}">
                <a16:creationId xmlns:a16="http://schemas.microsoft.com/office/drawing/2014/main" id="{4A26F1F1-E1DD-45FA-9B8E-5A1D475D77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7" y="1582795"/>
            <a:ext cx="3148800" cy="20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\documentclass{article}&#10;\usepackage{amsmath, amsfonts}&#10;\pagestyle{empty}&#10;\begin{document}&#10;&#10;&#10;$&#10;\omega_{2}&#10;$&#10;&#10;\end{document}" title="IguanaTex Bitmap Display">
            <a:extLst>
              <a:ext uri="{FF2B5EF4-FFF2-40B4-BE49-F238E27FC236}">
                <a16:creationId xmlns:a16="http://schemas.microsoft.com/office/drawing/2014/main" id="{DAFC197B-8579-4CE4-834D-9989D40BEAF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57" y="2274260"/>
            <a:ext cx="220880" cy="135076"/>
          </a:xfrm>
          <a:prstGeom prst="rect">
            <a:avLst/>
          </a:prstGeom>
        </p:spPr>
      </p:pic>
      <p:pic>
        <p:nvPicPr>
          <p:cNvPr id="8" name="Image 7" descr="\documentclass{article}&#10;\usepackage{amsmath, amsfonts}&#10;\pagestyle{empty}&#10;\begin{document}&#10;&#10;&#10;$&#10;\omega_{1}&#10;$&#10;&#10;\end{document}" title="IguanaTex Bitmap Display">
            <a:extLst>
              <a:ext uri="{FF2B5EF4-FFF2-40B4-BE49-F238E27FC236}">
                <a16:creationId xmlns:a16="http://schemas.microsoft.com/office/drawing/2014/main" id="{82B72D2F-B817-44FE-81CC-D2DB7A5E438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84" y="2289848"/>
            <a:ext cx="216711" cy="135984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A645F1E-03D5-4F2D-9FBE-4321715EC9D4}"/>
              </a:ext>
            </a:extLst>
          </p:cNvPr>
          <p:cNvCxnSpPr>
            <a:cxnSpLocks/>
          </p:cNvCxnSpPr>
          <p:nvPr/>
        </p:nvCxnSpPr>
        <p:spPr>
          <a:xfrm>
            <a:off x="3190897" y="1944028"/>
            <a:ext cx="0" cy="2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9F351B6-763B-4901-9539-3CA37FE743A2}"/>
              </a:ext>
            </a:extLst>
          </p:cNvPr>
          <p:cNvCxnSpPr>
            <a:cxnSpLocks/>
          </p:cNvCxnSpPr>
          <p:nvPr/>
        </p:nvCxnSpPr>
        <p:spPr>
          <a:xfrm>
            <a:off x="1781286" y="1944028"/>
            <a:ext cx="0" cy="2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2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10 </a:t>
            </a:r>
            <a:r>
              <a:rPr lang="fr-BE" sz="2800">
                <a:latin typeface="Roboto Medium" panose="02000000000000000000" pitchFamily="2" charset="0"/>
                <a:ea typeface="Roboto Medium" panose="02000000000000000000" pitchFamily="2" charset="0"/>
              </a:rPr>
              <a:t>(final)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918357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pref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Range</a:t>
            </a:r>
            <a:r>
              <a:rPr lang="fr-BE">
                <a:latin typeface="+mj-lt"/>
              </a:rPr>
              <a:t> : [0, 2]  , step : 0,2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Preprocessing </a:t>
            </a:r>
            <a:r>
              <a:rPr lang="fr-BE">
                <a:latin typeface="+mj-lt"/>
              </a:rPr>
              <a:t>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  <a:ea typeface="Roboto Medium" panose="02000000000000000000" pitchFamily="2" charset="0"/>
              </a:rPr>
              <a:t>Fix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 c1</a:t>
            </a:r>
            <a:r>
              <a:rPr lang="fr-BE" sz="1800">
                <a:latin typeface="+mj-lt"/>
              </a:rPr>
              <a:t> = </a:t>
            </a:r>
            <a:r>
              <a:rPr lang="fr-BE" sz="18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800">
                <a:latin typeface="+mj-lt"/>
              </a:rPr>
              <a:t> , vary </a:t>
            </a:r>
            <a:r>
              <a:rPr lang="fr-BE" sz="18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,  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low</a:t>
            </a:r>
            <a:r>
              <a:rPr lang="fr-BE" sz="1400">
                <a:latin typeface="+mj-lt"/>
              </a:rPr>
              <a:t>),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,  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high</a:t>
            </a:r>
            <a:r>
              <a:rPr lang="fr-BE" sz="1400">
                <a:latin typeface="+mj-lt"/>
              </a:rPr>
              <a:t>),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; 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mid</a:t>
            </a:r>
            <a:r>
              <a:rPr lang="fr-BE" sz="1400">
                <a:latin typeface="+mj-lt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Fix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c2</a:t>
            </a:r>
            <a:r>
              <a:rPr lang="fr-BE" sz="1800">
                <a:latin typeface="+mj-lt"/>
              </a:rPr>
              <a:t> = </a:t>
            </a:r>
            <a:r>
              <a:rPr lang="fr-BE" sz="18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 </a:t>
            </a:r>
            <a:r>
              <a:rPr lang="fr-BE" sz="1800">
                <a:solidFill>
                  <a:schemeClr val="tx1"/>
                </a:solidFill>
                <a:latin typeface="+mj-lt"/>
                <a:ea typeface="Roboto Medium" panose="02000000000000000000" pitchFamily="2" charset="0"/>
              </a:rPr>
              <a:t>, vary </a:t>
            </a:r>
            <a:r>
              <a:rPr lang="fr-BE" sz="18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c1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, 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low</a:t>
            </a:r>
            <a:r>
              <a:rPr lang="fr-BE" sz="1400">
                <a:latin typeface="+mj-lt"/>
              </a:rPr>
              <a:t>),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, 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high</a:t>
            </a:r>
            <a:r>
              <a:rPr lang="fr-BE" sz="1400">
                <a:latin typeface="+mj-lt"/>
              </a:rPr>
              <a:t>),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sz="1400">
                <a:solidFill>
                  <a:srgbClr val="00B0F0"/>
                </a:solidFill>
                <a:latin typeface="+mj-lt"/>
              </a:rPr>
              <a:t>[</a:t>
            </a:r>
            <a:r>
              <a:rPr lang="fr-BE" sz="140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, </a:t>
            </a:r>
            <a:r>
              <a:rPr lang="fr-BE" sz="140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r>
              <a:rPr lang="fr-BE" sz="1400">
                <a:solidFill>
                  <a:srgbClr val="00B0F0"/>
                </a:solidFill>
                <a:latin typeface="+mj-lt"/>
              </a:rPr>
              <a:t>] </a:t>
            </a:r>
            <a:r>
              <a:rPr lang="fr-BE" sz="1400">
                <a:latin typeface="+mj-lt"/>
              </a:rPr>
              <a:t>(</a:t>
            </a:r>
            <a:r>
              <a:rPr lang="fr-BE" sz="1400">
                <a:highlight>
                  <a:srgbClr val="FFFF00"/>
                </a:highlight>
                <a:latin typeface="+mj-lt"/>
              </a:rPr>
              <a:t>mid</a:t>
            </a:r>
            <a:r>
              <a:rPr lang="fr-BE" sz="1400">
                <a:latin typeface="+mj-lt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200</a:t>
            </a:r>
            <a:r>
              <a:rPr lang="fr-BE">
                <a:latin typeface="+mj-lt"/>
              </a:rPr>
              <a:t> s-t pairs averaged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>
                <a:latin typeface="+mj-lt"/>
              </a:rPr>
              <a:t>Graph </a:t>
            </a:r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r>
              <a:rPr lang="fr-BE">
                <a:latin typeface="+mj-lt"/>
              </a:rPr>
              <a:t> (Bxl cap ctr)</a:t>
            </a:r>
          </a:p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43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E4EE2-B52F-4EAC-8ECB-80A400B1F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03" y="3729216"/>
            <a:ext cx="3484193" cy="2613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DE7A89-46AA-4098-B89D-BCC81806C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30" y="3705465"/>
            <a:ext cx="3484193" cy="26131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F53714-AD2E-4667-A5C6-199B46AD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30" y="386533"/>
            <a:ext cx="3484193" cy="261314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B9A3369-A890-40DB-84FD-389C5AB37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03" y="360920"/>
            <a:ext cx="3484193" cy="2613145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9175231-83AC-45A5-8104-D39998E6293C}"/>
              </a:ext>
            </a:extLst>
          </p:cNvPr>
          <p:cNvCxnSpPr/>
          <p:nvPr/>
        </p:nvCxnSpPr>
        <p:spPr>
          <a:xfrm>
            <a:off x="4159405" y="3139608"/>
            <a:ext cx="8032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54FEEFF7-6405-4D36-BC53-3ECE7B296DC1}"/>
              </a:ext>
            </a:extLst>
          </p:cNvPr>
          <p:cNvSpPr txBox="1"/>
          <p:nvPr/>
        </p:nvSpPr>
        <p:spPr>
          <a:xfrm>
            <a:off x="5114549" y="3248313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query times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8B85B9-3248-402B-A6E3-9F497D33745E}"/>
              </a:ext>
            </a:extLst>
          </p:cNvPr>
          <p:cNvSpPr txBox="1"/>
          <p:nvPr/>
        </p:nvSpPr>
        <p:spPr>
          <a:xfrm>
            <a:off x="8845926" y="3261932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Average relaxed space size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274A91-DF2C-4CA1-AA51-8A44A54060A0}"/>
              </a:ext>
            </a:extLst>
          </p:cNvPr>
          <p:cNvSpPr txBox="1"/>
          <p:nvPr/>
        </p:nvSpPr>
        <p:spPr>
          <a:xfrm>
            <a:off x="5130588" y="-33874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 times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9C38A16-71EF-4E75-BD5A-8D078E023A4D}"/>
              </a:ext>
            </a:extLst>
          </p:cNvPr>
          <p:cNvSpPr txBox="1"/>
          <p:nvPr/>
        </p:nvSpPr>
        <p:spPr>
          <a:xfrm>
            <a:off x="8678763" y="-33874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Maximal average lower bound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95FD7B-D5B9-46A3-A1C2-94F77C905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15" y="5436049"/>
            <a:ext cx="1048490" cy="865258"/>
          </a:xfrm>
          <a:prstGeom prst="rect">
            <a:avLst/>
          </a:prstGeom>
        </p:spPr>
      </p:pic>
      <p:pic>
        <p:nvPicPr>
          <p:cNvPr id="21" name="Graphique 20" descr="Double itinéraire avec un chemin contour">
            <a:extLst>
              <a:ext uri="{FF2B5EF4-FFF2-40B4-BE49-F238E27FC236}">
                <a16:creationId xmlns:a16="http://schemas.microsoft.com/office/drawing/2014/main" id="{AB24ECD2-C5A1-46DB-92AB-AEB80E4C4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9236" y="5292913"/>
            <a:ext cx="505307" cy="5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Exp 10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44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9A4A71-902E-454F-ADDD-129285B8C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48" y="1325520"/>
            <a:ext cx="2500173" cy="18751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96C3B0-8AF5-4D6E-8889-B9749C2A9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32" y="1325520"/>
            <a:ext cx="2500173" cy="18751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741D29-C280-4625-B990-31D52E466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16" y="1294370"/>
            <a:ext cx="2500173" cy="18751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5C4F362-60A7-4E66-B147-7709A0220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48" y="4210416"/>
            <a:ext cx="2500173" cy="187513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A1B2FBD-500E-4181-977E-558A38CF7E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80" y="4192353"/>
            <a:ext cx="2500173" cy="187513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A149A89-F74B-4E76-8B82-79ECC7A88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96" y="4192353"/>
            <a:ext cx="2500173" cy="18751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6E0599-D803-4BA7-981A-732EF1105A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/>
          <a:stretch/>
        </p:blipFill>
        <p:spPr>
          <a:xfrm>
            <a:off x="118653" y="2868680"/>
            <a:ext cx="3398776" cy="29032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47928C3-5443-4B77-9874-A0675360058E}"/>
              </a:ext>
            </a:extLst>
          </p:cNvPr>
          <p:cNvSpPr txBox="1"/>
          <p:nvPr/>
        </p:nvSpPr>
        <p:spPr>
          <a:xfrm>
            <a:off x="6665176" y="70622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Modalities répartition</a:t>
            </a:r>
            <a:endParaRPr lang="en-US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FFD16A-8E83-489E-A49C-BA1F409C83A3}"/>
              </a:ext>
            </a:extLst>
          </p:cNvPr>
          <p:cNvSpPr txBox="1"/>
          <p:nvPr/>
        </p:nvSpPr>
        <p:spPr>
          <a:xfrm>
            <a:off x="3887299" y="85060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c1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c2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low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[1, 0]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BCF22C3-D194-4D2D-836A-F7664FDC51BE}"/>
              </a:ext>
            </a:extLst>
          </p:cNvPr>
          <p:cNvSpPr txBox="1"/>
          <p:nvPr/>
        </p:nvSpPr>
        <p:spPr>
          <a:xfrm>
            <a:off x="6681177" y="847189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c1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c2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high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[1, 2]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6224BA5-C05C-4E95-B000-AB1D6C850F25}"/>
              </a:ext>
            </a:extLst>
          </p:cNvPr>
          <p:cNvSpPr txBox="1"/>
          <p:nvPr/>
        </p:nvSpPr>
        <p:spPr>
          <a:xfrm>
            <a:off x="9642904" y="822982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c1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c2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mid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[1, 1]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7266D3C-819F-4760-BAFD-6154EB43274D}"/>
              </a:ext>
            </a:extLst>
          </p:cNvPr>
          <p:cNvCxnSpPr/>
          <p:nvPr/>
        </p:nvCxnSpPr>
        <p:spPr>
          <a:xfrm>
            <a:off x="4159405" y="3435115"/>
            <a:ext cx="80325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2CD6427-5DE9-43AC-B20F-109F1EECE1AB}"/>
              </a:ext>
            </a:extLst>
          </p:cNvPr>
          <p:cNvSpPr txBox="1"/>
          <p:nvPr/>
        </p:nvSpPr>
        <p:spPr>
          <a:xfrm>
            <a:off x="3838501" y="3745904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c2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c1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low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[0, 1]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903108-2391-4575-A8B9-B84A936D978A}"/>
              </a:ext>
            </a:extLst>
          </p:cNvPr>
          <p:cNvSpPr txBox="1"/>
          <p:nvPr/>
        </p:nvSpPr>
        <p:spPr>
          <a:xfrm>
            <a:off x="6704952" y="3763967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c2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c1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high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[2, 1]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9C32BB-428C-4147-9B14-17DC485B68C9}"/>
              </a:ext>
            </a:extLst>
          </p:cNvPr>
          <p:cNvSpPr txBox="1"/>
          <p:nvPr/>
        </p:nvSpPr>
        <p:spPr>
          <a:xfrm>
            <a:off x="9625871" y="3774063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 :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FF"/>
                </a:highlight>
                <a:latin typeface="Roboto Medium" panose="02000000000000000000" pitchFamily="2" charset="0"/>
                <a:ea typeface="Roboto Medium" panose="02000000000000000000" pitchFamily="2" charset="0"/>
              </a:rPr>
              <a:t>Fix c2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c1 </a:t>
            </a:r>
            <a:r>
              <a:rPr lang="fr-BE" sz="1600" u="sng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mid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[1, 1] 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7" name="Graphique 26" descr="Pièces contour">
            <a:extLst>
              <a:ext uri="{FF2B5EF4-FFF2-40B4-BE49-F238E27FC236}">
                <a16:creationId xmlns:a16="http://schemas.microsoft.com/office/drawing/2014/main" id="{CEF35F0E-D07E-4D65-918F-712E580765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2852" y="1097647"/>
            <a:ext cx="632911" cy="632911"/>
          </a:xfrm>
          <a:prstGeom prst="rect">
            <a:avLst/>
          </a:prstGeom>
        </p:spPr>
      </p:pic>
      <p:pic>
        <p:nvPicPr>
          <p:cNvPr id="28" name="Graphique 27" descr="Chronomètre 75% contour">
            <a:extLst>
              <a:ext uri="{FF2B5EF4-FFF2-40B4-BE49-F238E27FC236}">
                <a16:creationId xmlns:a16="http://schemas.microsoft.com/office/drawing/2014/main" id="{3C270634-5DF0-4C80-9AA3-0B08528814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4854" y="1086047"/>
            <a:ext cx="570459" cy="570459"/>
          </a:xfrm>
          <a:prstGeom prst="rect">
            <a:avLst/>
          </a:prstGeom>
        </p:spPr>
      </p:pic>
      <p:pic>
        <p:nvPicPr>
          <p:cNvPr id="29" name="Image 28" descr="\documentclass{article}&#10;\usepackage{amsmath, amsfonts}&#10;\pagestyle{empty}&#10;\begin{document}&#10;&#10;&#10;$&#10;\hat{\omega}(e) = c_{1} \times Time(e) + c_{2} \times Cost(e)&#10;$&#10;&#10;\end{document}" title="IguanaTex Bitmap Display">
            <a:extLst>
              <a:ext uri="{FF2B5EF4-FFF2-40B4-BE49-F238E27FC236}">
                <a16:creationId xmlns:a16="http://schemas.microsoft.com/office/drawing/2014/main" id="{7BC53E41-BC34-4BA0-8A69-18DAC0DDEB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5" y="1886967"/>
            <a:ext cx="3148800" cy="20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BD85C3-BC01-40F0-A0D0-F93DAC049443}"/>
              </a:ext>
            </a:extLst>
          </p:cNvPr>
          <p:cNvSpPr/>
          <p:nvPr/>
        </p:nvSpPr>
        <p:spPr>
          <a:xfrm>
            <a:off x="234176" y="1739590"/>
            <a:ext cx="3325061" cy="48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279648"/>
          </a:xfrm>
        </p:spPr>
        <p:txBody>
          <a:bodyPr/>
          <a:lstStyle/>
          <a:p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312433"/>
            <a:ext cx="11282865" cy="462298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Prominent speed-up techniques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ALT on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single-modal</a:t>
            </a:r>
            <a:r>
              <a:rPr lang="fr-BE" sz="2400">
                <a:latin typeface="+mj-lt"/>
              </a:rPr>
              <a:t> scenarii : performs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ALT on 2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multi-modal </a:t>
            </a:r>
            <a:r>
              <a:rPr lang="fr-BE" sz="2400">
                <a:latin typeface="+mj-lt"/>
              </a:rPr>
              <a:t>scenarii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Foot base layer + multiple public transport layers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 u="sng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</a:t>
            </a:r>
            <a:r>
              <a:rPr lang="fr-BE" sz="1400">
                <a:latin typeface="+mj-lt"/>
              </a:rPr>
              <a:t> : reasonable, </a:t>
            </a:r>
            <a:r>
              <a:rPr lang="fr-BE" sz="1400" u="sng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Query time</a:t>
            </a:r>
            <a:r>
              <a:rPr lang="fr-BE" sz="1400">
                <a:latin typeface="+mj-lt"/>
              </a:rPr>
              <a:t> : impacted a little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Bi-modal network : foot layer + Villo-stations layer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 u="sng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Preprocessing</a:t>
            </a:r>
            <a:r>
              <a:rPr lang="fr-BE" sz="1400">
                <a:latin typeface="+mj-lt"/>
              </a:rPr>
              <a:t> time : doubles, </a:t>
            </a:r>
            <a:r>
              <a:rPr lang="fr-BE" sz="1400" u="sng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Query time</a:t>
            </a:r>
            <a:r>
              <a:rPr lang="fr-BE" sz="1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</a:t>
            </a:r>
            <a:r>
              <a:rPr lang="fr-BE" sz="1400">
                <a:latin typeface="+mj-lt"/>
              </a:rPr>
              <a:t> reasonable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User-adapted multi-modal stations-based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No drastic impact of user preferences on </a:t>
            </a:r>
            <a:r>
              <a:rPr lang="fr-BE" sz="1800" u="sng">
                <a:latin typeface="+mj-lt"/>
              </a:rPr>
              <a:t>query</a:t>
            </a:r>
            <a:r>
              <a:rPr lang="fr-BE" sz="1800">
                <a:latin typeface="+mj-lt"/>
              </a:rPr>
              <a:t> &amp; </a:t>
            </a:r>
            <a:r>
              <a:rPr lang="fr-BE" sz="1800" u="sng">
                <a:latin typeface="+mj-lt"/>
              </a:rPr>
              <a:t>preprocessing</a:t>
            </a:r>
            <a:r>
              <a:rPr lang="fr-BE" sz="1800">
                <a:latin typeface="+mj-lt"/>
              </a:rPr>
              <a:t> times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ALT </a:t>
            </a:r>
            <a:r>
              <a:rPr lang="fr-BE" sz="1800">
                <a:latin typeface="Roboto Medium" panose="02000000000000000000" pitchFamily="2" charset="0"/>
                <a:ea typeface="Roboto Medium" panose="02000000000000000000" pitchFamily="2" charset="0"/>
              </a:rPr>
              <a:t>applicable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46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C4F4C6-7FF0-4591-BC06-59C479522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8" y="191503"/>
            <a:ext cx="2241860" cy="224186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C7EF7A6-2A29-45A3-BC81-B9B69F7AD5D7}"/>
              </a:ext>
            </a:extLst>
          </p:cNvPr>
          <p:cNvCxnSpPr>
            <a:cxnSpLocks/>
          </p:cNvCxnSpPr>
          <p:nvPr/>
        </p:nvCxnSpPr>
        <p:spPr>
          <a:xfrm flipV="1">
            <a:off x="6096000" y="1312433"/>
            <a:ext cx="2528792" cy="19621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32DC191-447E-47E6-9A7E-42A4D197B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42" y="2743876"/>
            <a:ext cx="2175207" cy="1503901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72842CB-5E8E-42AF-9364-A00275D14E8C}"/>
              </a:ext>
            </a:extLst>
          </p:cNvPr>
          <p:cNvCxnSpPr>
            <a:cxnSpLocks/>
          </p:cNvCxnSpPr>
          <p:nvPr/>
        </p:nvCxnSpPr>
        <p:spPr>
          <a:xfrm flipV="1">
            <a:off x="6096000" y="3735659"/>
            <a:ext cx="2528792" cy="2926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\documentclass{article}&#10;\usepackage{amsmath, amsfonts}&#10;\pagestyle{empty}&#10;\begin{document}&#10;&#10;&#10;$&#10;\hat{\omega}(e) = c_{1} \times Time(e) + c_{2} \times Cost(e)&#10;$&#10;&#10;\end{document}" title="IguanaTex Bitmap Display">
            <a:extLst>
              <a:ext uri="{FF2B5EF4-FFF2-40B4-BE49-F238E27FC236}">
                <a16:creationId xmlns:a16="http://schemas.microsoft.com/office/drawing/2014/main" id="{5028022C-E4EA-49C1-B53B-DA6033D678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76" y="6142741"/>
            <a:ext cx="3148800" cy="20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F0F175-94D1-4DED-B7D1-CDABD0424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7" y="4558290"/>
            <a:ext cx="2208534" cy="156475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B160018-2965-4566-B729-D1E27C23A2A6}"/>
              </a:ext>
            </a:extLst>
          </p:cNvPr>
          <p:cNvCxnSpPr>
            <a:cxnSpLocks/>
          </p:cNvCxnSpPr>
          <p:nvPr/>
        </p:nvCxnSpPr>
        <p:spPr>
          <a:xfrm>
            <a:off x="6096000" y="4868562"/>
            <a:ext cx="2528792" cy="2275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2598D3D-6061-4335-8A9D-D40DD5EF539C}"/>
              </a:ext>
            </a:extLst>
          </p:cNvPr>
          <p:cNvCxnSpPr>
            <a:cxnSpLocks/>
          </p:cNvCxnSpPr>
          <p:nvPr/>
        </p:nvCxnSpPr>
        <p:spPr>
          <a:xfrm>
            <a:off x="8654332" y="2559744"/>
            <a:ext cx="352564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D4146C9-28B6-4457-8AFA-4E962AA9E34D}"/>
              </a:ext>
            </a:extLst>
          </p:cNvPr>
          <p:cNvCxnSpPr>
            <a:cxnSpLocks/>
          </p:cNvCxnSpPr>
          <p:nvPr/>
        </p:nvCxnSpPr>
        <p:spPr>
          <a:xfrm>
            <a:off x="8626755" y="4407129"/>
            <a:ext cx="352564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8F7FBA1-36DD-4E33-8E8E-F6380524B67B}"/>
              </a:ext>
            </a:extLst>
          </p:cNvPr>
          <p:cNvCxnSpPr>
            <a:cxnSpLocks/>
          </p:cNvCxnSpPr>
          <p:nvPr/>
        </p:nvCxnSpPr>
        <p:spPr>
          <a:xfrm>
            <a:off x="8624792" y="0"/>
            <a:ext cx="0" cy="64064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Further 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4" y="1918011"/>
            <a:ext cx="11282865" cy="4017404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Apply ALT on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time-dependent</a:t>
            </a:r>
            <a:r>
              <a:rPr lang="fr-BE" sz="2400">
                <a:latin typeface="+mj-lt"/>
              </a:rPr>
              <a:t> user-adapted multi-modal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Apply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other speed-up techniques</a:t>
            </a:r>
            <a:r>
              <a:rPr lang="fr-BE" sz="2400">
                <a:latin typeface="+mj-lt"/>
              </a:rPr>
              <a:t> : e.g. REAL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Other multi-modal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scenarii</a:t>
            </a:r>
            <a:r>
              <a:rPr lang="fr-BE" sz="2400">
                <a:latin typeface="+mj-lt"/>
              </a:rPr>
              <a:t> : e.g. station-based layers + public transport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Implement </a:t>
            </a:r>
            <a:r>
              <a:rPr lang="fr-BE"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Label Correcting Dijkstra’s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Compare with scalarized weighted sum variant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 . . 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BE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BE" sz="20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47</a:t>
            </a:fld>
            <a:r>
              <a:rPr lang="en-US" sz="1000"/>
              <a:t>/48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23823F3-7F3E-4EC7-985E-3139A62D3507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</p:spTree>
    <p:extLst>
      <p:ext uri="{BB962C8B-B14F-4D97-AF65-F5344CB8AC3E}">
        <p14:creationId xmlns:p14="http://schemas.microsoft.com/office/powerpoint/2010/main" val="32802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Thank you for your attention.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48</a:t>
            </a:fld>
            <a:r>
              <a:rPr lang="en-US" sz="1050"/>
              <a:t>/48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B794BE8-7A67-4BAD-8A3B-C077E462B831}"/>
              </a:ext>
            </a:extLst>
          </p:cNvPr>
          <p:cNvSpPr txBox="1">
            <a:spLocks/>
          </p:cNvSpPr>
          <p:nvPr/>
        </p:nvSpPr>
        <p:spPr>
          <a:xfrm>
            <a:off x="935182" y="1397832"/>
            <a:ext cx="10058400" cy="1300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BE" sz="6000">
                <a:latin typeface="Roboto Light" panose="02000000000000000000" pitchFamily="2" charset="0"/>
                <a:ea typeface="Roboto Light" panose="02000000000000000000" pitchFamily="2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21848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D9E6FBE-2C5E-413A-932B-CF1BF3C6BE98}"/>
              </a:ext>
            </a:extLst>
          </p:cNvPr>
          <p:cNvCxnSpPr>
            <a:cxnSpLocks/>
            <a:stCxn id="45" idx="6"/>
            <a:endCxn id="49" idx="2"/>
          </p:cNvCxnSpPr>
          <p:nvPr/>
        </p:nvCxnSpPr>
        <p:spPr>
          <a:xfrm>
            <a:off x="8530161" y="3904235"/>
            <a:ext cx="2873485" cy="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Shortest path problem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906908"/>
            <a:ext cx="9743382" cy="3844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 Simple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path</a:t>
            </a:r>
            <a:r>
              <a:rPr lang="fr-BE" sz="2000">
                <a:latin typeface="+mj-lt"/>
              </a:rPr>
              <a:t> : sequence of distinct adjacent edges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                            such that                              and       adjacent to           for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Path length 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Shortest path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       = path from </a:t>
            </a:r>
            <a:r>
              <a:rPr lang="fr-BE" sz="1400" i="1">
                <a:latin typeface="+mj-lt"/>
              </a:rPr>
              <a:t>s</a:t>
            </a:r>
            <a:r>
              <a:rPr lang="fr-BE" sz="1400">
                <a:latin typeface="+mj-lt"/>
              </a:rPr>
              <a:t> to</a:t>
            </a:r>
            <a:r>
              <a:rPr lang="fr-BE" sz="1400" i="1">
                <a:latin typeface="+mj-lt"/>
              </a:rPr>
              <a:t> 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BE" sz="1800">
                <a:latin typeface="+mj-lt"/>
              </a:rPr>
              <a:t>Distance 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BE" sz="1400">
                <a:latin typeface="+mj-lt"/>
              </a:rPr>
              <a:t>Triangle inequality 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BE" sz="18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5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3A7186-6530-4989-B48D-CE4E65308B0A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7" name="Image 6" descr="\documentclass{article}&#10;\usepackage{amsmath, amsfonts}&#10;\pagestyle{empty}&#10;\begin{document}&#10;&#10;&#10;$&#10;P = (e_{1}, e_{2}, \ldots, e_{k-1})&#10;$&#10;&#10;\end{document}" title="IguanaTex Bitmap Display">
            <a:extLst>
              <a:ext uri="{FF2B5EF4-FFF2-40B4-BE49-F238E27FC236}">
                <a16:creationId xmlns:a16="http://schemas.microsoft.com/office/drawing/2014/main" id="{A0F639C7-E5BB-46A9-98E5-8E9840796D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19" y="2042219"/>
            <a:ext cx="2336000" cy="254476"/>
          </a:xfrm>
          <a:prstGeom prst="rect">
            <a:avLst/>
          </a:prstGeom>
        </p:spPr>
      </p:pic>
      <p:pic>
        <p:nvPicPr>
          <p:cNvPr id="16" name="Image 15" descr="\documentclass{article}&#10;\usepackage{amsmath, amsfonts}&#10;\pagestyle{empty}&#10;\begin{document}&#10;&#10;&#10;$&#10;v_{1}, v_{2}, \ldots, v_{k} \in V&#10;$&#10;&#10;\end{document}" title="IguanaTex Bitmap Display">
            <a:extLst>
              <a:ext uri="{FF2B5EF4-FFF2-40B4-BE49-F238E27FC236}">
                <a16:creationId xmlns:a16="http://schemas.microsoft.com/office/drawing/2014/main" id="{9828D302-5B54-4D85-8DFD-F23FBE3DF9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1" y="2433968"/>
            <a:ext cx="1703314" cy="198857"/>
          </a:xfrm>
          <a:prstGeom prst="rect">
            <a:avLst/>
          </a:prstGeom>
        </p:spPr>
      </p:pic>
      <p:pic>
        <p:nvPicPr>
          <p:cNvPr id="18" name="Image 17" descr="\documentclass{article}&#10;\usepackage{amsmath, amsfonts}&#10;\pagestyle{empty}&#10;\begin{document}&#10;&#10;&#10;$&#10;v_{i}&#10;$&#10;&#10;\end{document}" title="IguanaTex Bitmap Display">
            <a:extLst>
              <a:ext uri="{FF2B5EF4-FFF2-40B4-BE49-F238E27FC236}">
                <a16:creationId xmlns:a16="http://schemas.microsoft.com/office/drawing/2014/main" id="{7A7319C5-A7DB-423E-A67F-FC8CEAA8F5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90" y="2493113"/>
            <a:ext cx="160457" cy="135771"/>
          </a:xfrm>
          <a:prstGeom prst="rect">
            <a:avLst/>
          </a:prstGeom>
        </p:spPr>
      </p:pic>
      <p:pic>
        <p:nvPicPr>
          <p:cNvPr id="21" name="Image 20" descr="\documentclass{article}&#10;\usepackage{amsmath, amsfonts}&#10;\pagestyle{empty}&#10;\begin{document}&#10;&#10;&#10;$&#10;v_{i+1} &#10;$&#10;&#10;\end{document}" title="IguanaTex Bitmap Display">
            <a:extLst>
              <a:ext uri="{FF2B5EF4-FFF2-40B4-BE49-F238E27FC236}">
                <a16:creationId xmlns:a16="http://schemas.microsoft.com/office/drawing/2014/main" id="{F582B926-6558-41C9-923A-0BC7064F4B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83" y="2493113"/>
            <a:ext cx="387262" cy="154099"/>
          </a:xfrm>
          <a:prstGeom prst="rect">
            <a:avLst/>
          </a:prstGeom>
        </p:spPr>
      </p:pic>
      <p:pic>
        <p:nvPicPr>
          <p:cNvPr id="23" name="Image 22" descr="\documentclass{article}&#10;\usepackage{amsmath, amsfonts}&#10;\pagestyle{empty}&#10;\begin{document}&#10;&#10;&#10;$&#10;1 \leq i &lt; k - 1&#10;$&#10;&#10;\end{document}" title="IguanaTex Bitmap Display">
            <a:extLst>
              <a:ext uri="{FF2B5EF4-FFF2-40B4-BE49-F238E27FC236}">
                <a16:creationId xmlns:a16="http://schemas.microsoft.com/office/drawing/2014/main" id="{E8A04182-D317-4A49-821E-46346EA41E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66" y="2453060"/>
            <a:ext cx="1280914" cy="189257"/>
          </a:xfrm>
          <a:prstGeom prst="rect">
            <a:avLst/>
          </a:prstGeom>
        </p:spPr>
      </p:pic>
      <p:pic>
        <p:nvPicPr>
          <p:cNvPr id="25" name="Image 24" descr="\documentclass{article}&#10;\usepackage{amsmath, amsfonts}&#10;\pagestyle{empty}&#10;\begin{document}&#10;&#10;&#10;$&#10;e_{i} = (v_{i}, v_{i+1})&#10;$&#10;&#10;\end{document}" title="IguanaTex Bitmap Display">
            <a:extLst>
              <a:ext uri="{FF2B5EF4-FFF2-40B4-BE49-F238E27FC236}">
                <a16:creationId xmlns:a16="http://schemas.microsoft.com/office/drawing/2014/main" id="{07B2B64D-FF5D-4DDD-AC07-5AE7AE6234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56" y="2412452"/>
            <a:ext cx="1482667" cy="254476"/>
          </a:xfrm>
          <a:prstGeom prst="rect">
            <a:avLst/>
          </a:prstGeom>
        </p:spPr>
      </p:pic>
      <p:pic>
        <p:nvPicPr>
          <p:cNvPr id="27" name="Image 26" descr="\documentclass{article}&#10;\usepackage{amsmath, amsfonts}&#10;\pagestyle{empty}&#10;\begin{document}&#10;&#10;&#10;$&#10;\mathcal{W}(P) = \sum _{e \in P}^{}\omega(e)&#10;$&#10;&#10;\end{document}" title="IguanaTex Bitmap Display">
            <a:extLst>
              <a:ext uri="{FF2B5EF4-FFF2-40B4-BE49-F238E27FC236}">
                <a16:creationId xmlns:a16="http://schemas.microsoft.com/office/drawing/2014/main" id="{8B8BB57D-8CCB-463F-B90C-4584B852AD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81" y="2823370"/>
            <a:ext cx="2160762" cy="280381"/>
          </a:xfrm>
          <a:prstGeom prst="rect">
            <a:avLst/>
          </a:prstGeom>
        </p:spPr>
      </p:pic>
      <p:pic>
        <p:nvPicPr>
          <p:cNvPr id="37" name="Image 36" descr="\documentclass{article}&#10;\usepackage{amsmath, amsfonts}&#10;\pagestyle{empty}&#10;\begin{document}&#10;&#10;&#10;$&#10;p^{*} = arg\min_{p \in P_{st}} \mathcal{W}(p)&#10;$&#10;&#10;\end{document}" title="IguanaTex Bitmap Display">
            <a:extLst>
              <a:ext uri="{FF2B5EF4-FFF2-40B4-BE49-F238E27FC236}">
                <a16:creationId xmlns:a16="http://schemas.microsoft.com/office/drawing/2014/main" id="{DF5B5AB7-11F2-4620-B80F-2DDFD244538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63" y="3623783"/>
            <a:ext cx="2768160" cy="280381"/>
          </a:xfrm>
          <a:prstGeom prst="rect">
            <a:avLst/>
          </a:prstGeom>
        </p:spPr>
      </p:pic>
      <p:pic>
        <p:nvPicPr>
          <p:cNvPr id="5" name="Image 4" descr="\documentclass{article}&#10;\usepackage{amsmath, amsfonts}&#10;\pagestyle{empty}&#10;\begin{document}&#10;&#10;&#10;$&#10;d(s, t) = \mathcal{W}(p*) = \mathcal{W}(arg\min_{p \in P_{st}} \mathcal{W}(p))&#10;$&#10;&#10;\end{document}" title="IguanaTex Bitmap Display">
            <a:extLst>
              <a:ext uri="{FF2B5EF4-FFF2-40B4-BE49-F238E27FC236}">
                <a16:creationId xmlns:a16="http://schemas.microsoft.com/office/drawing/2014/main" id="{5C8E43AC-EA1A-4098-ACEB-B94B455114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07" y="4785548"/>
            <a:ext cx="4659606" cy="273428"/>
          </a:xfrm>
          <a:prstGeom prst="rect">
            <a:avLst/>
          </a:prstGeom>
        </p:spPr>
      </p:pic>
      <p:pic>
        <p:nvPicPr>
          <p:cNvPr id="41" name="Image 40" descr="\documentclass{article}&#10;\usepackage{amsmath, amsfonts}&#10;\pagestyle{empty}&#10;\begin{document}&#10;&#10;&#10;$&#10;P_{st}&#10;$&#10;&#10;\end{document}" title="IguanaTex Bitmap Display">
            <a:extLst>
              <a:ext uri="{FF2B5EF4-FFF2-40B4-BE49-F238E27FC236}">
                <a16:creationId xmlns:a16="http://schemas.microsoft.com/office/drawing/2014/main" id="{61B9F905-31C5-4C3B-A954-7F0FFCDD4A0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71" y="4040912"/>
            <a:ext cx="222933" cy="148267"/>
          </a:xfrm>
          <a:prstGeom prst="rect">
            <a:avLst/>
          </a:prstGeom>
        </p:spPr>
      </p:pic>
      <p:pic>
        <p:nvPicPr>
          <p:cNvPr id="8" name="Image 7" descr="\documentclass{article}&#10;\usepackage{amsmath, amsfonts}&#10;\pagestyle{empty}&#10;\begin{document}&#10;&#10;&#10;$&#10;d(s,t) \leq d(s,v) + d(v, t)&#10;$&#10;&#10;\end{document}" title="IguanaTex Bitmap Display">
            <a:extLst>
              <a:ext uri="{FF2B5EF4-FFF2-40B4-BE49-F238E27FC236}">
                <a16:creationId xmlns:a16="http://schemas.microsoft.com/office/drawing/2014/main" id="{13BC5F68-C3A2-47DD-8D5C-3D1B09E660A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26" y="5188919"/>
            <a:ext cx="1926649" cy="187623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0DFB612E-5172-4903-B31F-CA88E0F72704}"/>
              </a:ext>
            </a:extLst>
          </p:cNvPr>
          <p:cNvSpPr/>
          <p:nvPr/>
        </p:nvSpPr>
        <p:spPr>
          <a:xfrm>
            <a:off x="8424837" y="3851573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B06DBB4-5928-45F7-BC1B-0E17FB9A19ED}"/>
              </a:ext>
            </a:extLst>
          </p:cNvPr>
          <p:cNvSpPr/>
          <p:nvPr/>
        </p:nvSpPr>
        <p:spPr>
          <a:xfrm>
            <a:off x="8950085" y="3851573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B226BFBE-6A05-4AFE-A509-AFBECE2EA4A4}"/>
              </a:ext>
            </a:extLst>
          </p:cNvPr>
          <p:cNvSpPr/>
          <p:nvPr/>
        </p:nvSpPr>
        <p:spPr>
          <a:xfrm>
            <a:off x="9525053" y="3851573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F736F56E-4A12-4454-B9DD-8E58E8F8182F}"/>
              </a:ext>
            </a:extLst>
          </p:cNvPr>
          <p:cNvSpPr/>
          <p:nvPr/>
        </p:nvSpPr>
        <p:spPr>
          <a:xfrm>
            <a:off x="10891522" y="3853804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7A78AFF6-AA3F-4033-8229-D319C694BC13}"/>
              </a:ext>
            </a:extLst>
          </p:cNvPr>
          <p:cNvSpPr/>
          <p:nvPr/>
        </p:nvSpPr>
        <p:spPr>
          <a:xfrm>
            <a:off x="11403646" y="3853804"/>
            <a:ext cx="105324" cy="10532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 descr="\documentclass{article}&#10;\usepackage{amsmath, amsfonts}&#10;\pagestyle{empty}&#10;\begin{document}&#10;&#10;&#10;$&#10;v_{1}&#10;$&#10;&#10;\end{document}" title="IguanaTex Bitmap Display">
            <a:extLst>
              <a:ext uri="{FF2B5EF4-FFF2-40B4-BE49-F238E27FC236}">
                <a16:creationId xmlns:a16="http://schemas.microsoft.com/office/drawing/2014/main" id="{3AF2A191-CA06-497F-B046-B0C0A221EF9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92" y="4099447"/>
            <a:ext cx="165016" cy="123447"/>
          </a:xfrm>
          <a:prstGeom prst="rect">
            <a:avLst/>
          </a:prstGeom>
        </p:spPr>
      </p:pic>
      <p:pic>
        <p:nvPicPr>
          <p:cNvPr id="64" name="Image 63" descr="\documentclass{article}&#10;\usepackage{amsmath, amsfonts}&#10;\pagestyle{empty}&#10;\begin{document}&#10;&#10;&#10;$&#10;v_{2}&#10;$&#10;&#10;\end{document}" title="IguanaTex Bitmap Display">
            <a:extLst>
              <a:ext uri="{FF2B5EF4-FFF2-40B4-BE49-F238E27FC236}">
                <a16:creationId xmlns:a16="http://schemas.microsoft.com/office/drawing/2014/main" id="{027BCE62-4ECF-4CAF-B516-529AAA2A901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9" y="4099447"/>
            <a:ext cx="170467" cy="124277"/>
          </a:xfrm>
          <a:prstGeom prst="rect">
            <a:avLst/>
          </a:prstGeom>
        </p:spPr>
      </p:pic>
      <p:pic>
        <p:nvPicPr>
          <p:cNvPr id="66" name="Image 65" descr="\documentclass{article}&#10;\usepackage{amsmath, amsfonts}&#10;\pagestyle{empty}&#10;\begin{document}&#10;&#10;&#10;$&#10;v_{3}&#10;$&#10;&#10;\end{document}" title="IguanaTex Bitmap Display">
            <a:extLst>
              <a:ext uri="{FF2B5EF4-FFF2-40B4-BE49-F238E27FC236}">
                <a16:creationId xmlns:a16="http://schemas.microsoft.com/office/drawing/2014/main" id="{47A7A5FC-043A-4222-B57D-AA88C3876DB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5" y="4100781"/>
            <a:ext cx="171730" cy="126813"/>
          </a:xfrm>
          <a:prstGeom prst="rect">
            <a:avLst/>
          </a:prstGeom>
        </p:spPr>
      </p:pic>
      <p:pic>
        <p:nvPicPr>
          <p:cNvPr id="68" name="Image 67" descr="\documentclass{article}&#10;\usepackage{amsmath, amsfonts}&#10;\pagestyle{empty}&#10;\begin{document}&#10;&#10;&#10;$&#10;v_{k-1}&#10;$&#10;&#10;\end{document}" title="IguanaTex Bitmap Display">
            <a:extLst>
              <a:ext uri="{FF2B5EF4-FFF2-40B4-BE49-F238E27FC236}">
                <a16:creationId xmlns:a16="http://schemas.microsoft.com/office/drawing/2014/main" id="{BAC31EE8-A799-481F-92B5-C308AC429D0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024" y="4099446"/>
            <a:ext cx="390181" cy="125545"/>
          </a:xfrm>
          <a:prstGeom prst="rect">
            <a:avLst/>
          </a:prstGeom>
        </p:spPr>
      </p:pic>
      <p:pic>
        <p:nvPicPr>
          <p:cNvPr id="70" name="Image 69" descr="\documentclass{article}&#10;\usepackage{amsmath, amsfonts}&#10;\pagestyle{empty}&#10;\begin{document}&#10;&#10;&#10;$&#10;v_{k}&#10;$&#10;&#10;\end{document}" title="IguanaTex Bitmap Display">
            <a:extLst>
              <a:ext uri="{FF2B5EF4-FFF2-40B4-BE49-F238E27FC236}">
                <a16:creationId xmlns:a16="http://schemas.microsoft.com/office/drawing/2014/main" id="{BD52DBF2-00E4-44BB-9AD4-D290D6487A8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185" y="4085814"/>
            <a:ext cx="179307" cy="125545"/>
          </a:xfrm>
          <a:prstGeom prst="rect">
            <a:avLst/>
          </a:prstGeom>
        </p:spPr>
      </p:pic>
      <p:pic>
        <p:nvPicPr>
          <p:cNvPr id="73" name="Image 72" descr="\documentclass{article}&#10;\usepackage{amsmath, amsfonts}&#10;\pagestyle{empty}&#10;\begin{document}&#10;&#10;&#10;$&#10;e_{1}&#10;$&#10;&#10;\end{document}" title="IguanaTex Bitmap Display">
            <a:extLst>
              <a:ext uri="{FF2B5EF4-FFF2-40B4-BE49-F238E27FC236}">
                <a16:creationId xmlns:a16="http://schemas.microsoft.com/office/drawing/2014/main" id="{227B93CB-C9BB-49AE-98AA-AF8C6E024AA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21" y="3648979"/>
            <a:ext cx="157840" cy="124277"/>
          </a:xfrm>
          <a:prstGeom prst="rect">
            <a:avLst/>
          </a:prstGeom>
        </p:spPr>
      </p:pic>
      <p:pic>
        <p:nvPicPr>
          <p:cNvPr id="76" name="Image 75" descr="\documentclass{article}&#10;\usepackage{amsmath, amsfonts}&#10;\pagestyle{empty}&#10;\begin{document}&#10;&#10;&#10;$&#10;e_{2}&#10;$&#10;&#10;\end{document}" title="IguanaTex Bitmap Display">
            <a:extLst>
              <a:ext uri="{FF2B5EF4-FFF2-40B4-BE49-F238E27FC236}">
                <a16:creationId xmlns:a16="http://schemas.microsoft.com/office/drawing/2014/main" id="{D94E2FFA-115A-4454-B7A7-372C4C3C833E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085" y="3639916"/>
            <a:ext cx="164184" cy="125113"/>
          </a:xfrm>
          <a:prstGeom prst="rect">
            <a:avLst/>
          </a:prstGeom>
        </p:spPr>
      </p:pic>
      <p:pic>
        <p:nvPicPr>
          <p:cNvPr id="79" name="Image 78" descr="\documentclass{article}&#10;\usepackage{amsmath, amsfonts}&#10;\pagestyle{empty}&#10;\begin{document}&#10;&#10;&#10;$&#10;e_{k-1}&#10;$&#10;&#10;\end{document}" title="IguanaTex Bitmap Display">
            <a:extLst>
              <a:ext uri="{FF2B5EF4-FFF2-40B4-BE49-F238E27FC236}">
                <a16:creationId xmlns:a16="http://schemas.microsoft.com/office/drawing/2014/main" id="{235FC532-C438-46E2-A25C-6BD16DDCB2B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03" y="3614514"/>
            <a:ext cx="385642" cy="1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279648"/>
          </a:xfrm>
        </p:spPr>
        <p:txBody>
          <a:bodyPr/>
          <a:lstStyle/>
          <a:p>
            <a:r>
              <a:rPr lang="fr-BE">
                <a:latin typeface="Roboto Light" panose="02000000000000000000" pitchFamily="2" charset="0"/>
                <a:ea typeface="Roboto Light" panose="02000000000000000000" pitchFamily="2" charset="0"/>
              </a:rPr>
              <a:t>State of the art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1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Simple algorithms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667" y="1832123"/>
            <a:ext cx="9743382" cy="37607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600">
                <a:latin typeface="+mj-lt"/>
              </a:rPr>
              <a:t> </a:t>
            </a:r>
            <a:r>
              <a:rPr lang="fr-BE" sz="2600">
                <a:latin typeface="Roboto Medium" panose="02000000000000000000" pitchFamily="2" charset="0"/>
                <a:ea typeface="Roboto Medium" panose="02000000000000000000" pitchFamily="2" charset="0"/>
              </a:rPr>
              <a:t>Dijkstra</a:t>
            </a:r>
            <a:r>
              <a:rPr lang="fr-BE" sz="2600">
                <a:latin typeface="+mj-lt"/>
              </a:rPr>
              <a:t> 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E. W. Dijkstra - 1956)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source,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pair,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destination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600">
                <a:latin typeface="Roboto Medium" panose="02000000000000000000" pitchFamily="2" charset="0"/>
                <a:ea typeface="Roboto Medium" panose="02000000000000000000" pitchFamily="2" charset="0"/>
              </a:rPr>
              <a:t>Bellman-Ford</a:t>
            </a:r>
            <a:r>
              <a:rPr lang="fr-BE" sz="2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R. Bellman – 1956, L. R. Ford j. - 1958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source,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destination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600">
                <a:latin typeface="Roboto Medium" panose="02000000000000000000" pitchFamily="2" charset="0"/>
                <a:ea typeface="Roboto Medium" panose="02000000000000000000" pitchFamily="2" charset="0"/>
              </a:rPr>
              <a:t>Floyd-Warshall</a:t>
            </a:r>
            <a:r>
              <a:rPr lang="fr-BE" sz="2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R. Floyd - 1962, B. Roy - 1959, S. Warshall - 1962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All-pairs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BE" sz="2600">
                <a:latin typeface="Roboto Medium" panose="02000000000000000000" pitchFamily="2" charset="0"/>
                <a:ea typeface="Roboto Medium" panose="02000000000000000000" pitchFamily="2" charset="0"/>
              </a:rPr>
              <a:t>Johnson’s algorithm 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D. B. Johnson - 1977</a:t>
            </a:r>
            <a:r>
              <a:rPr lang="fr-BE" sz="19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All-pairs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BE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7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9216165-99DB-4A05-B989-DAC59ABD4A8C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101E0FD-8613-4C45-9E55-346B0DC8FAA8}"/>
              </a:ext>
            </a:extLst>
          </p:cNvPr>
          <p:cNvCxnSpPr/>
          <p:nvPr/>
        </p:nvCxnSpPr>
        <p:spPr>
          <a:xfrm>
            <a:off x="8563087" y="1832123"/>
            <a:ext cx="0" cy="3675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\documentclass{article}&#10;\usepackage{amsmath}&#10;\pagestyle{empty}&#10;\begin{document}&#10;&#10;&#10;$\mathcal{O}(|V||E|)$&#10;&#10;\end{document}" title="IguanaTex Bitmap Display">
            <a:extLst>
              <a:ext uri="{FF2B5EF4-FFF2-40B4-BE49-F238E27FC236}">
                <a16:creationId xmlns:a16="http://schemas.microsoft.com/office/drawing/2014/main" id="{1660F9F7-C177-49C5-B494-B3A96238E5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12" y="3233036"/>
            <a:ext cx="810847" cy="195964"/>
          </a:xfrm>
          <a:prstGeom prst="rect">
            <a:avLst/>
          </a:prstGeom>
        </p:spPr>
      </p:pic>
      <p:pic>
        <p:nvPicPr>
          <p:cNvPr id="17" name="Image 16" descr="\documentclass{article}&#10;\usepackage{amsmath}&#10;\pagestyle{empty}&#10;\begin{document}&#10;&#10;&#10;$\mathcal{O}(|V|^{3})$&#10;&#10;\end{document}" title="IguanaTex Bitmap Display">
            <a:extLst>
              <a:ext uri="{FF2B5EF4-FFF2-40B4-BE49-F238E27FC236}">
                <a16:creationId xmlns:a16="http://schemas.microsoft.com/office/drawing/2014/main" id="{7904A617-921B-4F8E-82CE-F1DCB6C4E4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13" y="4284023"/>
            <a:ext cx="634832" cy="210046"/>
          </a:xfrm>
          <a:prstGeom prst="rect">
            <a:avLst/>
          </a:prstGeom>
        </p:spPr>
      </p:pic>
      <p:pic>
        <p:nvPicPr>
          <p:cNvPr id="21" name="Image 20" descr="\documentclass{article}&#10;\usepackage{amsmath}&#10;\pagestyle{empty}&#10;\begin{document}&#10;&#10;&#10;$\mathcal{O}(|V|^{2}log|V| + |V||E|)$&#10;&#10;\end{document}" title="IguanaTex Bitmap Display">
            <a:extLst>
              <a:ext uri="{FF2B5EF4-FFF2-40B4-BE49-F238E27FC236}">
                <a16:creationId xmlns:a16="http://schemas.microsoft.com/office/drawing/2014/main" id="{A290CFC6-3AE8-4E46-9483-07DDA5D3CB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12" y="5076330"/>
            <a:ext cx="1922096" cy="210046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43B8D64-B682-4C9B-BCF7-07D66C042410}"/>
              </a:ext>
            </a:extLst>
          </p:cNvPr>
          <p:cNvCxnSpPr/>
          <p:nvPr/>
        </p:nvCxnSpPr>
        <p:spPr>
          <a:xfrm>
            <a:off x="10993582" y="1832123"/>
            <a:ext cx="0" cy="3675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 descr="\documentclass{article}&#10;\usepackage{amsmath}&#10;\pagestyle{empty}&#10;\begin{document}&#10;&#10;&#10;$\mathcal{O}(|V|)$&#10;&#10;\end{document}" title="IguanaTex Bitmap Display">
            <a:extLst>
              <a:ext uri="{FF2B5EF4-FFF2-40B4-BE49-F238E27FC236}">
                <a16:creationId xmlns:a16="http://schemas.microsoft.com/office/drawing/2014/main" id="{0F0A99FD-3809-4B10-9C85-95C940DCBB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86" y="2049870"/>
            <a:ext cx="512905" cy="183809"/>
          </a:xfrm>
          <a:prstGeom prst="rect">
            <a:avLst/>
          </a:prstGeom>
        </p:spPr>
      </p:pic>
      <p:pic>
        <p:nvPicPr>
          <p:cNvPr id="25" name="Image 24" descr="\documentclass{article}&#10;\usepackage{amsmath}&#10;\pagestyle{empty}&#10;\begin{document}&#10;&#10;&#10;$\mathcal{O}(|V|)$&#10;&#10;\end{document}" title="IguanaTex Bitmap Display">
            <a:extLst>
              <a:ext uri="{FF2B5EF4-FFF2-40B4-BE49-F238E27FC236}">
                <a16:creationId xmlns:a16="http://schemas.microsoft.com/office/drawing/2014/main" id="{23EFA4F2-CD70-4C2F-91A7-184812980D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27" y="3243269"/>
            <a:ext cx="512905" cy="183809"/>
          </a:xfrm>
          <a:prstGeom prst="rect">
            <a:avLst/>
          </a:prstGeom>
        </p:spPr>
      </p:pic>
      <p:pic>
        <p:nvPicPr>
          <p:cNvPr id="26" name="Image 25" descr="\documentclass{article}&#10;\usepackage{amsmath}&#10;\pagestyle{empty}&#10;\begin{document}&#10;&#10;&#10;$\mathcal{O}(|V|)$&#10;&#10;\end{document}" title="IguanaTex Bitmap Display">
            <a:extLst>
              <a:ext uri="{FF2B5EF4-FFF2-40B4-BE49-F238E27FC236}">
                <a16:creationId xmlns:a16="http://schemas.microsoft.com/office/drawing/2014/main" id="{7FCC3E10-3B91-407E-A961-2A7106BAD71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27" y="5105586"/>
            <a:ext cx="512905" cy="183809"/>
          </a:xfrm>
          <a:prstGeom prst="rect">
            <a:avLst/>
          </a:prstGeom>
        </p:spPr>
      </p:pic>
      <p:pic>
        <p:nvPicPr>
          <p:cNvPr id="28" name="Image 27" descr="\documentclass{article}&#10;\usepackage{amsmath}&#10;\pagestyle{empty}&#10;\begin{document}&#10;&#10;&#10;$\mathcal{O}(|E|^{2})$&#10;&#10;\end{document}" title="IguanaTex Bitmap Display">
            <a:extLst>
              <a:ext uri="{FF2B5EF4-FFF2-40B4-BE49-F238E27FC236}">
                <a16:creationId xmlns:a16="http://schemas.microsoft.com/office/drawing/2014/main" id="{45C00EB5-5ED1-42D5-88EE-861BD0EA5FC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02" y="4302709"/>
            <a:ext cx="593254" cy="197018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24F6B63-0FA8-4301-8710-B7BAEC349BFE}"/>
              </a:ext>
            </a:extLst>
          </p:cNvPr>
          <p:cNvSpPr txBox="1"/>
          <p:nvPr/>
        </p:nvSpPr>
        <p:spPr>
          <a:xfrm>
            <a:off x="9604545" y="826005"/>
            <a:ext cx="133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>
                <a:latin typeface="Roboto Light" panose="02000000000000000000" pitchFamily="2" charset="0"/>
                <a:ea typeface="Roboto Light" panose="02000000000000000000" pitchFamily="2" charset="0"/>
              </a:rPr>
              <a:t>Complexity</a:t>
            </a:r>
            <a:endParaRPr lang="en-US" u="sng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C945EBA-C22A-4DDE-A8A2-BA9B0612264F}"/>
              </a:ext>
            </a:extLst>
          </p:cNvPr>
          <p:cNvSpPr txBox="1"/>
          <p:nvPr/>
        </p:nvSpPr>
        <p:spPr>
          <a:xfrm>
            <a:off x="8631829" y="141642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Time</a:t>
            </a:r>
            <a:r>
              <a:rPr lang="fr-BE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fr-BE" sz="1600" u="sng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Space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1" name="Image 40" descr="\documentclass{article}&#10;\usepackage{amsmath}&#10;\pagestyle{empty}&#10;\begin{document}&#10;&#10;&#10;$\mathcal{O}(|E| . T_{d} + |V| . T_{em})$&#10;&#10;\end{document}" title="IguanaTex Bitmap Display">
            <a:extLst>
              <a:ext uri="{FF2B5EF4-FFF2-40B4-BE49-F238E27FC236}">
                <a16:creationId xmlns:a16="http://schemas.microsoft.com/office/drawing/2014/main" id="{8332C9B7-DA03-47C0-AA67-03EBD02BCCD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90" y="2061614"/>
            <a:ext cx="1646537" cy="1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Dijkstra’s algorithm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(</a:t>
            </a:r>
            <a:r>
              <a:rPr lang="fr-BE" sz="20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simplified version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) 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25" y="1406167"/>
            <a:ext cx="9743382" cy="4663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Given a directed weighted graph </a:t>
            </a:r>
            <a:r>
              <a:rPr lang="fr-BE" sz="2400" i="1">
                <a:latin typeface="Roboto Light" panose="02000000000000000000" pitchFamily="2" charset="0"/>
                <a:ea typeface="Roboto Light" panose="02000000000000000000" pitchFamily="2" charset="0"/>
              </a:rPr>
              <a:t>G = (V, E) 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with non-negative weights, </a:t>
            </a:r>
            <a:r>
              <a:rPr lang="el-GR" sz="2400">
                <a:latin typeface="Roboto Medium" panose="02000000000000000000" pitchFamily="2" charset="0"/>
                <a:ea typeface="Roboto Medium" panose="02000000000000000000" pitchFamily="2" charset="0"/>
              </a:rPr>
              <a:t>ω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 a weight function (edge length) and 2 nodes </a:t>
            </a:r>
            <a:r>
              <a:rPr lang="fr-BE" sz="2400" i="1">
                <a:latin typeface="Roboto Medium" panose="02000000000000000000" pitchFamily="2" charset="0"/>
                <a:ea typeface="Roboto Medium" panose="02000000000000000000" pitchFamily="2" charset="0"/>
              </a:rPr>
              <a:t>s, t</a:t>
            </a:r>
            <a:r>
              <a:rPr lang="fr-BE" sz="240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Let </a:t>
            </a:r>
            <a:r>
              <a:rPr lang="fr-BE" sz="2400" i="1">
                <a:latin typeface="Roboto Medium" panose="02000000000000000000" pitchFamily="2" charset="0"/>
                <a:ea typeface="Roboto Medium" panose="02000000000000000000" pitchFamily="2" charset="0"/>
              </a:rPr>
              <a:t>X</a:t>
            </a:r>
            <a:r>
              <a:rPr lang="fr-BE" sz="2400">
                <a:latin typeface="+mj-lt"/>
              </a:rPr>
              <a:t> = a set of visited nodes and </a:t>
            </a:r>
            <a:r>
              <a:rPr lang="fr-BE" sz="2400" i="1">
                <a:latin typeface="Roboto Medium" panose="02000000000000000000" pitchFamily="2" charset="0"/>
                <a:ea typeface="Roboto Medium" panose="02000000000000000000" pitchFamily="2" charset="0"/>
              </a:rPr>
              <a:t>L(v) </a:t>
            </a:r>
            <a:r>
              <a:rPr lang="fr-BE" sz="2400">
                <a:latin typeface="+mj-lt"/>
              </a:rPr>
              <a:t>a distance label associated to each node v (shortest distance found so far).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Algorithm</a:t>
            </a:r>
            <a:r>
              <a:rPr lang="fr-BE" sz="2400">
                <a:latin typeface="+mj-lt"/>
              </a:rPr>
              <a:t> 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Init : X = Ø,  L(v) = ∞,           V \ {s}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2000">
                <a:latin typeface="+mj-lt"/>
              </a:rPr>
              <a:t>While t    X 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Pick node v     V \ X such that L(v) is </a:t>
            </a:r>
            <a:r>
              <a:rPr lang="fr-BE" sz="1600">
                <a:latin typeface="Roboto Medium" panose="02000000000000000000" pitchFamily="2" charset="0"/>
                <a:ea typeface="Roboto Medium" panose="02000000000000000000" pitchFamily="2" charset="0"/>
              </a:rPr>
              <a:t>minimized</a:t>
            </a:r>
            <a:r>
              <a:rPr lang="fr-BE" sz="1600">
                <a:latin typeface="+mj-lt"/>
              </a:rPr>
              <a:t> using a </a:t>
            </a:r>
            <a:r>
              <a:rPr lang="fr-BE" sz="16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priority queue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X = X U {v}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For each w such that (v,w)      E and w     V \ X, </a:t>
            </a:r>
            <a:r>
              <a:rPr lang="fr-BE" sz="1600">
                <a:latin typeface="Roboto Medium" panose="02000000000000000000" pitchFamily="2" charset="0"/>
                <a:ea typeface="Roboto Medium" panose="02000000000000000000" pitchFamily="2" charset="0"/>
              </a:rPr>
              <a:t>relax</a:t>
            </a:r>
            <a:r>
              <a:rPr lang="fr-BE" sz="1600">
                <a:latin typeface="+mj-lt"/>
              </a:rPr>
              <a:t> w : 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BE" sz="1600">
                <a:latin typeface="+mj-lt"/>
              </a:rPr>
              <a:t>If L(w) &gt; L(v) + </a:t>
            </a:r>
            <a:r>
              <a:rPr lang="el-GR" sz="1600">
                <a:latin typeface="+mj-lt"/>
              </a:rPr>
              <a:t>ω</a:t>
            </a:r>
            <a:r>
              <a:rPr lang="fr-BE" sz="1600">
                <a:latin typeface="+mj-lt"/>
              </a:rPr>
              <a:t>(v, w) then L(w) = L(v) + </a:t>
            </a:r>
            <a:r>
              <a:rPr lang="el-GR" sz="1600">
                <a:latin typeface="+mj-lt"/>
              </a:rPr>
              <a:t>ω</a:t>
            </a:r>
            <a:r>
              <a:rPr lang="fr-BE" sz="1600">
                <a:latin typeface="+mj-lt"/>
              </a:rPr>
              <a:t>(v, w)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BE" sz="140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8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3A7186-6530-4989-B48D-CE4E65308B0A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31" name="Image 30" descr="\documentclass{article}&#10;\usepackage{amsmath}&#10;\pagestyle{empty}&#10;\begin{document}&#10;&#10;&#10;$&#10;\forall v \in&#10;$&#10;&#10;\end{document}" title="IguanaTex Bitmap Display">
            <a:extLst>
              <a:ext uri="{FF2B5EF4-FFF2-40B4-BE49-F238E27FC236}">
                <a16:creationId xmlns:a16="http://schemas.microsoft.com/office/drawing/2014/main" id="{5AD21E0F-10A6-4F1B-9D56-26B51D6E89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22" y="3722080"/>
            <a:ext cx="512525" cy="194948"/>
          </a:xfrm>
          <a:prstGeom prst="rect">
            <a:avLst/>
          </a:prstGeom>
        </p:spPr>
      </p:pic>
      <p:pic>
        <p:nvPicPr>
          <p:cNvPr id="33" name="Image 32" descr="\documentclass{article}&#10;\usepackage{amsmath}&#10;\pagestyle{empty}&#10;\begin{document}&#10;&#10;&#10;$&#10;\notin&#10;$&#10;&#10;\end{document}" title="IguanaTex Bitmap Display">
            <a:extLst>
              <a:ext uri="{FF2B5EF4-FFF2-40B4-BE49-F238E27FC236}">
                <a16:creationId xmlns:a16="http://schemas.microsoft.com/office/drawing/2014/main" id="{50973F29-E97D-4B8B-8D1C-03C8936462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08" y="4104867"/>
            <a:ext cx="115200" cy="229029"/>
          </a:xfrm>
          <a:prstGeom prst="rect">
            <a:avLst/>
          </a:prstGeom>
        </p:spPr>
      </p:pic>
      <p:pic>
        <p:nvPicPr>
          <p:cNvPr id="35" name="Image 34" descr="\documentclass{article}&#10;\usepackage{amsmath}&#10;\pagestyle{empty}&#10;\begin{document}&#10;&#10;&#10;$&#10;\in&#10;$&#10;&#10;\end{document}" title="IguanaTex Bitmap Display">
            <a:extLst>
              <a:ext uri="{FF2B5EF4-FFF2-40B4-BE49-F238E27FC236}">
                <a16:creationId xmlns:a16="http://schemas.microsoft.com/office/drawing/2014/main" id="{D3ED55F5-0E1F-4E74-99E7-AD5DFCABAF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34" y="4537865"/>
            <a:ext cx="89600" cy="103467"/>
          </a:xfrm>
          <a:prstGeom prst="rect">
            <a:avLst/>
          </a:prstGeom>
        </p:spPr>
      </p:pic>
      <p:pic>
        <p:nvPicPr>
          <p:cNvPr id="36" name="Image 35" descr="\documentclass{article}&#10;\usepackage{amsmath}&#10;\pagestyle{empty}&#10;\begin{document}&#10;&#10;&#10;$&#10;\in&#10;$&#10;&#10;\end{document}" title="IguanaTex Bitmap Display">
            <a:extLst>
              <a:ext uri="{FF2B5EF4-FFF2-40B4-BE49-F238E27FC236}">
                <a16:creationId xmlns:a16="http://schemas.microsoft.com/office/drawing/2014/main" id="{A3968D26-454C-4D42-B662-A833F31872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62" y="5179642"/>
            <a:ext cx="89600" cy="103467"/>
          </a:xfrm>
          <a:prstGeom prst="rect">
            <a:avLst/>
          </a:prstGeom>
        </p:spPr>
      </p:pic>
      <p:pic>
        <p:nvPicPr>
          <p:cNvPr id="37" name="Image 36" descr="\documentclass{article}&#10;\usepackage{amsmath}&#10;\pagestyle{empty}&#10;\begin{document}&#10;&#10;&#10;$&#10;\in&#10;$&#10;&#10;\end{document}" title="IguanaTex Bitmap Display">
            <a:extLst>
              <a:ext uri="{FF2B5EF4-FFF2-40B4-BE49-F238E27FC236}">
                <a16:creationId xmlns:a16="http://schemas.microsoft.com/office/drawing/2014/main" id="{8EBC8505-2091-4752-9F3B-0DB2805E9CB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5163192"/>
            <a:ext cx="89600" cy="103467"/>
          </a:xfrm>
          <a:prstGeom prst="rect">
            <a:avLst/>
          </a:prstGeom>
        </p:spPr>
      </p:pic>
      <p:sp>
        <p:nvSpPr>
          <p:cNvPr id="40" name="Accolade ouvrante 39">
            <a:extLst>
              <a:ext uri="{FF2B5EF4-FFF2-40B4-BE49-F238E27FC236}">
                <a16:creationId xmlns:a16="http://schemas.microsoft.com/office/drawing/2014/main" id="{72093F70-2FD0-4983-9119-ACB9FDF5357F}"/>
              </a:ext>
            </a:extLst>
          </p:cNvPr>
          <p:cNvSpPr/>
          <p:nvPr/>
        </p:nvSpPr>
        <p:spPr>
          <a:xfrm>
            <a:off x="7610322" y="4060435"/>
            <a:ext cx="775763" cy="1058325"/>
          </a:xfrm>
          <a:prstGeom prst="leftBr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BD1A403-A08F-4181-BD20-34518EA566C2}"/>
              </a:ext>
            </a:extLst>
          </p:cNvPr>
          <p:cNvSpPr txBox="1"/>
          <p:nvPr/>
        </p:nvSpPr>
        <p:spPr>
          <a:xfrm>
            <a:off x="8146798" y="4167533"/>
            <a:ext cx="2004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/>
              <a:t>Simple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/>
              <a:t>Binary 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/>
              <a:t>Fibonacci heap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9"/>
            <a:ext cx="10058400" cy="764382"/>
          </a:xfrm>
        </p:spPr>
        <p:txBody>
          <a:bodyPr/>
          <a:lstStyle/>
          <a:p>
            <a:r>
              <a:rPr lang="fr-BE">
                <a:latin typeface="Roboto Medium" panose="02000000000000000000" pitchFamily="2" charset="0"/>
                <a:ea typeface="Roboto Medium" panose="02000000000000000000" pitchFamily="2" charset="0"/>
              </a:rPr>
              <a:t>Dijkstra’s algorithm 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(</a:t>
            </a:r>
            <a:r>
              <a:rPr lang="fr-BE" sz="20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simplified version</a:t>
            </a:r>
            <a:r>
              <a:rPr lang="fr-BE" sz="2000">
                <a:latin typeface="Roboto Medium" panose="02000000000000000000" pitchFamily="2" charset="0"/>
                <a:ea typeface="Roboto Medium" panose="02000000000000000000" pitchFamily="2" charset="0"/>
              </a:rPr>
              <a:t>) </a:t>
            </a:r>
            <a:endParaRPr lang="fr-BE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000" smtClean="0"/>
              <a:t>9</a:t>
            </a:fld>
            <a:r>
              <a:rPr lang="en-US" sz="1000"/>
              <a:t>/48</a:t>
            </a:r>
            <a:endParaRPr lang="en-US" sz="9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3429000" y="6396334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A*, Landmarks, and Triangle inequality (ALT) shortest path speed-up technique for </a:t>
            </a:r>
            <a:b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Bi-modal User-adapted road networks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342900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3A7186-6530-4989-B48D-CE4E65308B0A}"/>
              </a:ext>
            </a:extLst>
          </p:cNvPr>
          <p:cNvSpPr txBox="1"/>
          <p:nvPr/>
        </p:nvSpPr>
        <p:spPr>
          <a:xfrm>
            <a:off x="-8954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Heneffe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000440761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DD6BB39-2691-424A-81D6-764944A1E1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3708145" y="1487225"/>
            <a:ext cx="4079014" cy="1189616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43CEBA-BAE3-4FC6-BA8B-176D6C9A1E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8"/>
          <a:stretch/>
        </p:blipFill>
        <p:spPr>
          <a:xfrm>
            <a:off x="3708145" y="4082081"/>
            <a:ext cx="4077723" cy="1189615"/>
          </a:xfrm>
          <a:prstGeom prst="rect">
            <a:avLst/>
          </a:prstGeom>
        </p:spPr>
      </p:pic>
      <p:pic>
        <p:nvPicPr>
          <p:cNvPr id="16" name="Image 1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BE830C3-64B9-431C-A70F-C104D4B8E3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75"/>
          <a:stretch/>
        </p:blipFill>
        <p:spPr>
          <a:xfrm>
            <a:off x="7942869" y="1487225"/>
            <a:ext cx="3990947" cy="118961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44336F-DA86-408E-B905-35B196B08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>
          <a:xfrm>
            <a:off x="7942870" y="2866799"/>
            <a:ext cx="4115514" cy="117003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09894E6-0C64-49C9-A922-780F7C90D0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"/>
          <a:stretch/>
        </p:blipFill>
        <p:spPr>
          <a:xfrm>
            <a:off x="7942869" y="4093765"/>
            <a:ext cx="4249131" cy="1189616"/>
          </a:xfrm>
          <a:prstGeom prst="rect">
            <a:avLst/>
          </a:prstGeom>
        </p:spPr>
      </p:pic>
      <p:pic>
        <p:nvPicPr>
          <p:cNvPr id="24" name="Image 23" descr="Une image contenant table&#10;&#10;Description générée automatiquement">
            <a:extLst>
              <a:ext uri="{FF2B5EF4-FFF2-40B4-BE49-F238E27FC236}">
                <a16:creationId xmlns:a16="http://schemas.microsoft.com/office/drawing/2014/main" id="{68492E27-1869-406B-B4FE-FD7CE461C4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3708145" y="2835535"/>
            <a:ext cx="4077724" cy="1189239"/>
          </a:xfrm>
          <a:prstGeom prst="rect">
            <a:avLst/>
          </a:prstGeom>
        </p:spPr>
      </p:pic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4EAB8515-6A18-4F26-8878-F5F6708EAE9A}"/>
              </a:ext>
            </a:extLst>
          </p:cNvPr>
          <p:cNvSpPr txBox="1">
            <a:spLocks/>
          </p:cNvSpPr>
          <p:nvPr/>
        </p:nvSpPr>
        <p:spPr>
          <a:xfrm>
            <a:off x="485999" y="1705391"/>
            <a:ext cx="2461596" cy="40111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Simple</a:t>
            </a:r>
            <a:r>
              <a:rPr lang="fr-BE" sz="2400">
                <a:latin typeface="+mj-lt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array</a:t>
            </a:r>
          </a:p>
          <a:p>
            <a:pPr>
              <a:buFont typeface="Arial" panose="020B0604020202020204" pitchFamily="34" charset="0"/>
              <a:buChar char="•"/>
            </a:pPr>
            <a:endParaRPr lang="fr-BE" sz="24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Binary heap</a:t>
            </a:r>
          </a:p>
          <a:p>
            <a:pPr>
              <a:buFont typeface="Arial" panose="020B0604020202020204" pitchFamily="34" charset="0"/>
              <a:buChar char="•"/>
            </a:pPr>
            <a:endParaRPr lang="fr-BE" sz="240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BE" sz="2400">
                <a:latin typeface="+mj-lt"/>
              </a:rPr>
              <a:t> </a:t>
            </a:r>
            <a:r>
              <a:rPr lang="fr-BE" sz="2400">
                <a:latin typeface="Roboto Medium" panose="02000000000000000000" pitchFamily="2" charset="0"/>
                <a:ea typeface="Roboto Medium" panose="02000000000000000000" pitchFamily="2" charset="0"/>
              </a:rPr>
              <a:t>Fibonacci heap.</a:t>
            </a:r>
          </a:p>
        </p:txBody>
      </p:sp>
      <p:pic>
        <p:nvPicPr>
          <p:cNvPr id="26" name="Image 25" descr="\documentclass{article}&#10;\usepackage{amsmath}&#10;\pagestyle{empty}&#10;\begin{document}&#10;&#10;&#10;$&#10;\mathcal{O}(|E| + |V|^{2})&#10;$&#10;&#10;\end{document}" title="IguanaTex Bitmap Display">
            <a:extLst>
              <a:ext uri="{FF2B5EF4-FFF2-40B4-BE49-F238E27FC236}">
                <a16:creationId xmlns:a16="http://schemas.microsoft.com/office/drawing/2014/main" id="{F9C7B8EC-17BE-4296-A56E-DFE5070F5E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3" y="2463108"/>
            <a:ext cx="1327543" cy="245486"/>
          </a:xfrm>
          <a:prstGeom prst="rect">
            <a:avLst/>
          </a:prstGeom>
        </p:spPr>
      </p:pic>
      <p:pic>
        <p:nvPicPr>
          <p:cNvPr id="28" name="Image 27" descr="\documentclass{article}&#10;\usepackage{amsmath}&#10;\pagestyle{empty}&#10;\begin{document}&#10;&#10;&#10;$&#10;\mathcal{O}((|E| + |V|)log|V|)&#10;$&#10;&#10;\end{document}" title="IguanaTex Bitmap Display">
            <a:extLst>
              <a:ext uri="{FF2B5EF4-FFF2-40B4-BE49-F238E27FC236}">
                <a16:creationId xmlns:a16="http://schemas.microsoft.com/office/drawing/2014/main" id="{E770A861-79BE-45B3-A7F8-187BF6292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3" y="3710977"/>
            <a:ext cx="2011886" cy="229029"/>
          </a:xfrm>
          <a:prstGeom prst="rect">
            <a:avLst/>
          </a:prstGeom>
        </p:spPr>
      </p:pic>
      <p:pic>
        <p:nvPicPr>
          <p:cNvPr id="30" name="Image 29" descr="\documentclass{article}&#10;\usepackage{amsmath}&#10;\pagestyle{empty}&#10;\begin{document}&#10;&#10;&#10;$&#10;\mathcal{O}(|E| + |V|log|V|)&#10;$&#10;&#10;\end{document}" title="IguanaTex Bitmap Display">
            <a:extLst>
              <a:ext uri="{FF2B5EF4-FFF2-40B4-BE49-F238E27FC236}">
                <a16:creationId xmlns:a16="http://schemas.microsoft.com/office/drawing/2014/main" id="{D3EAD65B-8878-4BE6-935D-A219E23222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3" y="5036554"/>
            <a:ext cx="1834971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565,4293"/>
  <p:tag name="LATEXADDIN" val="\documentclass{article}&#10;\usepackage{amsmath, amsfonts}&#10;\pagestyle{empty}&#10;\begin{document}&#10;&#10;&#10;$&#10;\omega : E \rightarrow \mathbb{R}&#10;$&#10;&#10;\end{document}"/>
  <p:tag name="IGUANATEXSIZE" val="18"/>
  <p:tag name="IGUANATEXCURSOR" val="12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1063,367"/>
  <p:tag name="LATEXADDIN" val="\documentclass{article}&#10;\usepackage{amsmath, amsfonts}&#10;\pagestyle{empty}&#10;\begin{document}&#10;&#10;&#10;$&#10;\mathcal{W}(P) = \sum _{e \in P}^{}\omega(e)&#10;$&#10;&#10;\end{document}"/>
  <p:tag name="IGUANATEXSIZE" val="20"/>
  <p:tag name="IGUANATEXCURSOR" val="13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0,7349"/>
  <p:tag name="LATEXADDIN" val="\documentclass{article}&#10;\usepackage{amsmath, amsfonts}&#10;\pagestyle{empty}&#10;\begin{document}&#10;&#10;&#10;$&#10;\omega_{2}&#10;$&#10;&#10;\end{document}"/>
  <p:tag name="IGUANATEXSIZE" val="18"/>
  <p:tag name="IGUANATEXCURSOR" val="10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7,7353"/>
  <p:tag name="LATEXADDIN" val="\documentclass{article}&#10;\usepackage{amsmath, amsfonts}&#10;\pagestyle{empty}&#10;\begin{document}&#10;&#10;&#10;$&#10;\omega_{1}&#10;$&#10;&#10;\end{document}"/>
  <p:tag name="IGUANATEXSIZE" val="18"/>
  <p:tag name="IGUANATEXCURSOR" val="10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37,008"/>
  <p:tag name="LATEXADDIN" val="\documentclass{article}&#10;\usepackage{amsmath, amsfonts}&#10;\pagestyle{empty}&#10;\begin{document}&#10;&#10;&#10;$&#10;\hat{\omega}(e) = c_{1} \times Time(e) + c_{2} \times Cost(e)&#10;$&#10;&#10;\end{document}"/>
  <p:tag name="IGUANATEXSIZE" val="16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37,008"/>
  <p:tag name="LATEXADDIN" val="\documentclass{article}&#10;\usepackage{amsmath, amsfonts}&#10;\pagestyle{empty}&#10;\begin{document}&#10;&#10;&#10;$&#10;\hat{\omega}(e) = c_{1} \times Time(e) + c_{2} \times Cost(e)&#10;$&#10;&#10;\end{document}"/>
  <p:tag name="IGUANATEXSIZE" val="16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280,84"/>
  <p:tag name="LATEXADDIN" val="\documentclass{article}&#10;\usepackage{amsmath, amsfonts}&#10;\pagestyle{empty}&#10;\begin{document}&#10;&#10;&#10;$&#10;p^{*} = arg\min_{p \in P_{st}} \mathcal{W}(p)&#10;$&#10;&#10;\end{document}"/>
  <p:tag name="IGUANATEXSIZE" val="14"/>
  <p:tag name="IGUANATEXCURSOR" val="13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222,722"/>
  <p:tag name="LATEXADDIN" val="\documentclass{article}&#10;\usepackage{amsmath, amsfonts}&#10;\pagestyle{empty}&#10;\begin{document}&#10;&#10;&#10;$&#10;d(s, t) = \mathcal{W}(p*) = \mathcal{W}(arg\min_{p \in P_{st}} \mathcal{W}(p))&#10;$&#10;&#10;\end{document}"/>
  <p:tag name="IGUANATEXSIZE" val="18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56,7304"/>
  <p:tag name="LATEXADDIN" val="\documentclass{article}&#10;\usepackage{amsmath, amsfonts}&#10;\pagestyle{empty}&#10;\begin{document}&#10;&#10;&#10;$&#10;P_{st}&#10;$&#10;&#10;\end{document}"/>
  <p:tag name="IGUANATEXSIZE" val="14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88,339"/>
  <p:tag name="LATEXADDIN" val="\documentclass{article}&#10;\usepackage{amsmath, amsfonts}&#10;\pagestyle{empty}&#10;\begin{document}&#10;&#10;&#10;$&#10;d(s,t) \leq d(s,v) + d(v, t)&#10;$&#10;&#10;\end{document}"/>
  <p:tag name="IGUANATEXSIZE" val="20"/>
  <p:tag name="IGUANATEXCURSOR" val="121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8,23772"/>
  <p:tag name="LATEXADDIN" val="\documentclass{article}&#10;\usepackage{amsmath, amsfonts}&#10;\pagestyle{empty}&#10;\begin{document}&#10;&#10;&#10;$&#10;v_{1}&#10;$&#10;&#10;\end{document}"/>
  <p:tag name="IGUANATEXSIZE" val="20"/>
  <p:tag name="IGUANATEXCURSOR" val="9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1,2373"/>
  <p:tag name="LATEXADDIN" val="\documentclass{article}&#10;\usepackage{amsmath, amsfonts}&#10;\pagestyle{empty}&#10;\begin{document}&#10;&#10;&#10;$&#10;v_{2}&#10;$&#10;&#10;\end{document}"/>
  <p:tag name="IGUANATEXSIZE" val="20"/>
  <p:tag name="IGUANATEXCURSOR" val="9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01,9872"/>
  <p:tag name="LATEXADDIN" val="\documentclass{article}&#10;\usepackage{amsmath, amsfonts}&#10;\pagestyle{empty}&#10;\begin{document}&#10;&#10;&#10;$&#10;v_{3}&#10;$&#10;&#10;\end{document}"/>
  <p:tag name="IGUANATEXSIZE" val="20"/>
  <p:tag name="IGUANATEXCURSOR" val="9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231,721"/>
  <p:tag name="LATEXADDIN" val="\documentclass{article}&#10;\usepackage{amsmath, amsfonts}&#10;\pagestyle{empty}&#10;\begin{document}&#10;&#10;&#10;$&#10;v_{k-1}&#10;$&#10;&#10;\end{document}"/>
  <p:tag name="IGUANATEXSIZE" val="20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6,4867"/>
  <p:tag name="LATEXADDIN" val="\documentclass{article}&#10;\usepackage{amsmath, amsfonts}&#10;\pagestyle{empty}&#10;\begin{document}&#10;&#10;&#10;$&#10;v_{k}&#10;$&#10;&#10;\end{document}"/>
  <p:tag name="IGUANATEXSIZE" val="20"/>
  <p:tag name="IGUANATEXCURSOR" val="9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74,091"/>
  <p:tag name="LATEXADDIN" val="\documentclass{article}&#10;\usepackage{amsmath, amsfonts}&#10;\pagestyle{empty}&#10;\begin{document}&#10;&#10;&#10;$&#10;e = (u,v) \in E \text{,  } u, v \in V&#10;$&#10;&#10;\end{document}"/>
  <p:tag name="IGUANATEXSIZE" val="18"/>
  <p:tag name="IGUANATEXCURSOR" val="131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3,73827"/>
  <p:tag name="LATEXADDIN" val="\documentclass{article}&#10;\usepackage{amsmath, amsfonts}&#10;\pagestyle{empty}&#10;\begin{document}&#10;&#10;&#10;$&#10;e_{1}&#10;$&#10;&#10;\end{document}"/>
  <p:tag name="IGUANATEXSIZE" val="20"/>
  <p:tag name="IGUANATEXCURSOR" val="9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6,73788"/>
  <p:tag name="LATEXADDIN" val="\documentclass{article}&#10;\usepackage{amsmath, amsfonts}&#10;\pagestyle{empty}&#10;\begin{document}&#10;&#10;&#10;$&#10;e_{2}&#10;$&#10;&#10;\end{document}"/>
  <p:tag name="IGUANATEXSIZE" val="20"/>
  <p:tag name="IGUANATEXCURSOR" val="9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227,2216"/>
  <p:tag name="LATEXADDIN" val="\documentclass{article}&#10;\usepackage{amsmath, amsfonts}&#10;\pagestyle{empty}&#10;\begin{document}&#10;&#10;&#10;$&#10;e_{k-1}&#10;$&#10;&#10;\end{document}"/>
  <p:tag name="IGUANATEXSIZE" val="20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18,1852"/>
  <p:tag name="LATEXADDIN" val="\documentclass{article}&#10;\usepackage{amsmath}&#10;\pagestyle{empty}&#10;\begin{document}&#10;&#10;&#10;$\mathcal{O}(|V||E|)$&#10;&#10;\end{document}"/>
  <p:tag name="IGUANATEXSIZE" val="20"/>
  <p:tag name="IGUANATEXCURSOR" val="10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405,6993"/>
  <p:tag name="LATEXADDIN" val="\documentclass{article}&#10;\usepackage{amsmath}&#10;\pagestyle{empty}&#10;\begin{document}&#10;&#10;&#10;$\mathcal{O}(|V|^{3})$&#10;&#10;\end{document}"/>
  <p:tag name="IGUANATEXSIZE" val="20"/>
  <p:tag name="IGUANATEXCURSOR" val="10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228,346"/>
  <p:tag name="LATEXADDIN" val="\documentclass{article}&#10;\usepackage{amsmath}&#10;\pagestyle{empty}&#10;\begin{document}&#10;&#10;&#10;$\mathcal{O}(|V|^{2}log|V| + |V||E|)$&#10;&#10;\end{document}"/>
  <p:tag name="IGUANATEXSIZE" val="20"/>
  <p:tag name="IGUANATEXCURSOR" val="11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9,4563"/>
  <p:tag name="LATEXADDIN" val="\documentclass{article}&#10;\usepackage{amsmath}&#10;\pagestyle{empty}&#10;\begin{document}&#10;&#10;&#10;$\mathcal{O}(|V|)$&#10;&#10;\end{document}"/>
  <p:tag name="IGUANATEXSIZE" val="20"/>
  <p:tag name="IGUANATEXCURSOR" val="9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9,4563"/>
  <p:tag name="LATEXADDIN" val="\documentclass{article}&#10;\usepackage{amsmath}&#10;\pagestyle{empty}&#10;\begin{document}&#10;&#10;&#10;$\mathcal{O}(|V|)$&#10;&#10;\end{document}"/>
  <p:tag name="IGUANATEXSIZE" val="20"/>
  <p:tag name="IGUANATEXCURSOR" val="9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9,4563"/>
  <p:tag name="LATEXADDIN" val="\documentclass{article}&#10;\usepackage{amsmath}&#10;\pagestyle{empty}&#10;\begin{document}&#10;&#10;&#10;$\mathcal{O}(|V|)$&#10;&#10;\end{document}"/>
  <p:tag name="IGUANATEXSIZE" val="20"/>
  <p:tag name="IGUANATEXCURSOR" val="9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404,1995"/>
  <p:tag name="LATEXADDIN" val="\documentclass{article}&#10;\usepackage{amsmath}&#10;\pagestyle{empty}&#10;\begin{document}&#10;&#10;&#10;$\mathcal{O}(|E|^{2})$&#10;&#10;\end{document}"/>
  <p:tag name="IGUANATEXSIZE" val="20"/>
  <p:tag name="IGUANATEXCURSOR" val="10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15,6355"/>
  <p:tag name="LATEXADDIN" val="\documentclass{article}&#10;\usepackage{amsmath, amsfonts}&#10;\pagestyle{empty}&#10;\begin{document}&#10;&#10;&#10;$&#10;\omega(e) \geq 0 \text{,  } \forall e \in E&#10;$&#10;&#10;\end{document}"/>
  <p:tag name="IGUANATEXSIZE" val="18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84,364"/>
  <p:tag name="LATEXADDIN" val="\documentclass{article}&#10;\usepackage{amsmath}&#10;\pagestyle{empty}&#10;\begin{document}&#10;&#10;&#10;$\mathcal{O}(|E| . T_{d} + |V| . T_{em})$&#10;&#10;\end{document}"/>
  <p:tag name="IGUANATEXSIZE" val="20"/>
  <p:tag name="IGUANATEXCURSOR" val="12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241,4698"/>
  <p:tag name="LATEXADDIN" val="\documentclass{article}&#10;\usepackage{amsmath}&#10;\pagestyle{empty}&#10;\begin{document}&#10;&#10;&#10;$&#10;\forall v \in&#10;$&#10;&#10;\end{document}"/>
  <p:tag name="IGUANATEXSIZE" val="18"/>
  <p:tag name="IGUANATEXCURSOR" val="9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2,99213"/>
  <p:tag name="LATEXADDIN" val="\documentclass{article}&#10;\usepackage{amsmath}&#10;\pagestyle{empty}&#10;\begin{document}&#10;&#10;&#10;$&#10;\notin&#10;$&#10;&#10;\end{document}"/>
  <p:tag name="IGUANATEXSIZE" val="18"/>
  <p:tag name="IGUANATEXCURSOR" val="9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62,99213"/>
  <p:tag name="LATEXADDIN" val="\documentclass{article}&#10;\usepackage{amsmath}&#10;\pagestyle{empty}&#10;\begin{document}&#10;&#10;&#10;$&#10;\in&#10;$&#10;&#10;\end{document}"/>
  <p:tag name="IGUANATEXSIZE" val="14"/>
  <p:tag name="IGUANATEXCURSOR" val="8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62,99213"/>
  <p:tag name="LATEXADDIN" val="\documentclass{article}&#10;\usepackage{amsmath}&#10;\pagestyle{empty}&#10;\begin{document}&#10;&#10;&#10;$&#10;\in&#10;$&#10;&#10;\end{document}"/>
  <p:tag name="IGUANATEXSIZE" val="14"/>
  <p:tag name="IGUANATEXCURSOR" val="8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62,99213"/>
  <p:tag name="LATEXADDIN" val="\documentclass{article}&#10;\usepackage{amsmath}&#10;\pagestyle{empty}&#10;\begin{document}&#10;&#10;&#10;$&#10;\in&#10;$&#10;&#10;\end{document}"/>
  <p:tag name="IGUANATEXSIZE" val="14"/>
  <p:tag name="IGUANATEXCURSOR" val="8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725,9093"/>
  <p:tag name="LATEXADDIN" val="\documentclass{article}&#10;\usepackage{amsmath}&#10;\pagestyle{empty}&#10;\begin{document}&#10;&#10;&#10;$&#10;\mathcal{O}(|E| + |V|^{2})&#10;$&#10;&#10;\end{document}"/>
  <p:tag name="IGUANATEXSIZE" val="18"/>
  <p:tag name="IGUANATEXCURSOR" val="11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00,112"/>
  <p:tag name="LATEXADDIN" val="\documentclass{article}&#10;\usepackage{amsmath}&#10;\pagestyle{empty}&#10;\begin{document}&#10;&#10;&#10;$&#10;\mathcal{O}((|E| + |V|)log|V|)&#10;$&#10;&#10;\end{document}"/>
  <p:tag name="IGUANATEXSIZE" val="18"/>
  <p:tag name="IGUANATEXCURSOR" val="11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03,375"/>
  <p:tag name="LATEXADDIN" val="\documentclass{article}&#10;\usepackage{amsmath}&#10;\pagestyle{empty}&#10;\begin{document}&#10;&#10;&#10;$&#10;\mathcal{O}(|E| + |V|log|V|)&#10;$&#10;&#10;\end{document}"/>
  <p:tag name="IGUANATEXSIZE" val="18"/>
  <p:tag name="IGUANATEXCURSOR" val="11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9,23882"/>
  <p:tag name="LATEXADDIN" val="\documentclass{article}&#10;\usepackage{amsmath, amsfonts}&#10;\pagestyle{empty}&#10;\begin{document}&#10;&#10;&#10;$&#10;G&#10;$&#10;&#10;\end{document}"/>
  <p:tag name="IGUANATEXSIZE" val="20"/>
  <p:tag name="IGUANATEXCURSOR" val="9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49,606"/>
  <p:tag name="LATEXADDIN" val="\documentclass{article}&#10;\usepackage{amsmath, amsfonts}&#10;\pagestyle{empty}&#10;\begin{document}&#10;&#10;&#10;$&#10;P = (e_{1}, e_{2}, \ldots, e_{k-1})&#10;$&#10;&#10;\end{document}"/>
  <p:tag name="IGUANATEXSIZE" val="20"/>
  <p:tag name="IGUANATEXCURSOR" val="12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110,9861"/>
  <p:tag name="LATEXADDIN" val="\documentclass{article}&#10;\usepackage{amsmath, amsfonts}&#10;\pagestyle{empty}&#10;\begin{document}&#10;&#10;&#10;$&#10;\overleftarrow G&#10;$&#10;&#10;\end{document}"/>
  <p:tag name="IGUANATEXSIZE" val="20"/>
  <p:tag name="IGUANATEXCURSOR" val="11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9,23882"/>
  <p:tag name="LATEXADDIN" val="\documentclass{article}&#10;\usepackage{amsmath, amsfonts}&#10;\pagestyle{empty}&#10;\begin{document}&#10;&#10;&#10;$&#10;G&#10;$&#10;&#10;\end{document}"/>
  <p:tag name="IGUANATEXSIZE" val="20"/>
  <p:tag name="IGUANATEXCURSOR" val="9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110,9861"/>
  <p:tag name="LATEXADDIN" val="\documentclass{article}&#10;\usepackage{amsmath, amsfonts}&#10;\pagestyle{empty}&#10;\begin{document}&#10;&#10;&#10;$&#10;\overleftarrow G&#10;$&#10;&#10;\end{document}"/>
  <p:tag name="IGUANATEXSIZE" val="20"/>
  <p:tag name="IGUANATEXCURSOR" val="11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311,961"/>
  <p:tag name="LATEXADDIN" val="\documentclass{article}&#10;\usepackage{amsmath, amsfonts}&#10;\pagestyle{empty}&#10;\begin{document}&#10;&#10;&#10;$&#10;L^{F}(v)&#10;$&#10;&#10;\end{document}"/>
  <p:tag name="IGUANATEXSIZE" val="20"/>
  <p:tag name="IGUANATEXCURSOR" val="9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314,9606"/>
  <p:tag name="LATEXADDIN" val="\documentclass{article}&#10;\usepackage{amsmath, amsfonts}&#10;\pagestyle{empty}&#10;\begin{document}&#10;&#10;&#10;$&#10;L^{B}(v)&#10;$&#10;&#10;\end{document}"/>
  <p:tag name="IGUANATEXSIZE" val="20"/>
  <p:tag name="IGUANATEXCURSOR" val="9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406,4492"/>
  <p:tag name="LATEXADDIN" val="\documentclass{article}&#10;\usepackage{amsmath, amsfonts}&#10;\pagestyle{empty}&#10;\begin{document}&#10;&#10;&#10;$&#10;u \in X^{F}&#10;$&#10;&#10;\end{document}"/>
  <p:tag name="IGUANATEXSIZE" val="14"/>
  <p:tag name="IGUANATEXCURSOR" val="10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400,4499"/>
  <p:tag name="LATEXADDIN" val="\documentclass{article}&#10;\usepackage{amsmath, amsfonts}&#10;\pagestyle{empty}&#10;\begin{document}&#10;&#10;&#10;$&#10;v \in X^{B}&#10;$&#10;&#10;\end{document}"/>
  <p:tag name="IGUANATEXSIZE" val="14"/>
  <p:tag name="IGUANATEXCURSOR" val="10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574,803"/>
  <p:tag name="LATEXADDIN" val="\documentclass{article}&#10;\usepackage{amsmath, amsfonts}&#10;\pagestyle{empty}&#10;\begin{document}&#10;&#10;&#10;$&#10;L^{F}(u) + \omega(u,v) + L^{B}(v) &lt; \mu&#10;$&#10;&#10;\end{document}"/>
  <p:tag name="IGUANATEXSIZE" val="20"/>
  <p:tag name="IGUANATEXCURSOR" val="13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891,6385"/>
  <p:tag name="LATEXADDIN" val="\documentclass{article}&#10;\usepackage{amsmath, amsfonts}&#10;\pagestyle{empty}&#10;\begin{document}&#10;&#10;&#10;$&#10;top^{F} + top^{B} \geq \mu&#10;$&#10;&#10;\end{document}"/>
  <p:tag name="IGUANATEXSIZE" val="20"/>
  <p:tag name="IGUANATEXCURSOR" val="12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518,56"/>
  <p:tag name="LATEXADDIN" val="\documentclass{article}&#10;\usepackage{amsmath, amsfonts}&#10;\pagestyle{empty}&#10;\begin{document}&#10;&#10;&#10;$&#10;Dijkstra : area(A1) = 4\pi d^{2}&#10;$&#10;&#10;\end{document}"/>
  <p:tag name="IGUANATEXSIZE" val="20"/>
  <p:tag name="IGUANATEXCURSOR" val="10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931,3835"/>
  <p:tag name="LATEXADDIN" val="\documentclass{article}&#10;\usepackage{amsmath, amsfonts}&#10;\pagestyle{empty}&#10;\begin{document}&#10;&#10;&#10;$&#10;v_{1}, v_{2}, \ldots, v_{k} \in V&#10;$&#10;&#10;\end{document}"/>
  <p:tag name="IGUANATEXSIZE" val="18"/>
  <p:tag name="IGUANATEXCURSOR" val="12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514,811"/>
  <p:tag name="LATEXADDIN" val="\documentclass{article}&#10;\usepackage{amsmath, amsfonts}&#10;\pagestyle{empty}&#10;\begin{document}&#10;&#10;&#10;$&#10;area(A2) = area(A3) = \pi d^{2}&#10;$&#10;&#10;\end{document}"/>
  <p:tag name="IGUANATEXSIZE" val="20"/>
  <p:tag name="IGUANATEXCURSOR" val="12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575,928"/>
  <p:tag name="LATEXADDIN" val="\documentclass{article}&#10;\usepackage{amsmath, amsfonts}&#10;\pagestyle{empty}&#10;\begin{document}&#10;&#10;&#10;$&#10;Bidi-Dijkstra : area(A2) + area(A3) = 2\pi d^{2}&#10;$&#10;&#10;\end{document}"/>
  <p:tag name="IGUANATEXSIZE" val="20"/>
  <p:tag name="IGUANATEXCURSOR" val="13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57,9302"/>
  <p:tag name="LATEXADDIN" val="\documentclass{article}&#10;\usepackage{amsmath, amsfonts}&#10;&#10;\pagestyle{empty}&#10;\begin{document}&#10;&#10;&#10;$&#10;\pi : V \rightarrow \mathbb{R}&#10;$&#10;&#10;\end{document}"/>
  <p:tag name="IGUANATEXSIZE" val="20"/>
  <p:tag name="IGUANATEXCURSOR" val="10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, amsfonts}&#10;\pagestyle{empty}&#10;\begin{document}&#10;&#10;&#10;$&#10;\pi(v)&#10;$&#10;&#10;\end{document}"/>
  <p:tag name="IGUANATEXSIZE" val="20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41,282"/>
  <p:tag name="LATEXADDIN" val="\documentclass{article}&#10;\usepackage{amsmath, amsfonts}&#10;\pagestyle{empty}&#10;\begin{document}&#10;&#10;&#10;$&#10;\omega_{\pi}(u,v) = \omega(u,v) - \pi(u) + \pi(v)&#10;$&#10;&#10;\end{document}"/>
  <p:tag name="IGUANATEXSIZE" val="18"/>
  <p:tag name="IGUANATEXCURSOR" val="143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,49307"/>
  <p:tag name="ORIGINALWIDTH" val="68,24149"/>
  <p:tag name="LATEXADDIN" val="\documentclass{article}&#10;\usepackage{amsmath, amsfonts}&#10;\pagestyle{empty}&#10;\begin{document}&#10;&#10;&#10;$&#10;\pi&#10;$&#10;&#10;\end{document}"/>
  <p:tag name="IGUANATEXSIZE" val="20"/>
  <p:tag name="IGUANATEXCURSOR" val="9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67,004"/>
  <p:tag name="LATEXADDIN" val="\documentclass{article}&#10;\usepackage{amsmath, amsfonts}&#10;\pagestyle{empty}&#10;\begin{document}&#10;&#10;&#10;$&#10;\omega(u,v) - \pi(u) + \pi(v) \geq 0 \text{,  } \forall u,v \in V&#10;$&#10;&#10;\end{document}"/>
  <p:tag name="IGUANATEXSIZE" val="18"/>
  <p:tag name="IGUANATEXCURSOR" val="13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, amsfonts}&#10;\pagestyle{empty}&#10;\begin{document}&#10;&#10;&#10;$&#10;\pi(v)&#10;$&#10;&#10;\end{document}"/>
  <p:tag name="IGUANATEXSIZE" val="20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01,762"/>
  <p:tag name="LATEXADDIN" val="\documentclass{article}&#10;\usepackage{amsmath, amsfonts}&#10;\pagestyle{empty}&#10;\begin{document}&#10;&#10;&#10;$&#10;\omega(u,v) \leftarrow \omega_{\pi}(u,v) \text{,  } \forall e=(u, v) \in E&#10;$&#10;&#10;\end{document}"/>
  <p:tag name="IGUANATEXSIZE" val="20"/>
  <p:tag name="IGUANATEXCURSOR" val="156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, amsfonts}&#10;\pagestyle{empty}&#10;\begin{document}&#10;&#10;&#10;$&#10;\pi(v)&#10;$&#10;&#10;\end{document}"/>
  <p:tag name="IGUANATEXSIZE" val="20"/>
  <p:tag name="IGUANATEXCURSOR" val="10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7,73905"/>
  <p:tag name="LATEXADDIN" val="\documentclass{article}&#10;\usepackage{amsmath, amsfonts}&#10;\pagestyle{empty}&#10;\begin{document}&#10;&#10;&#10;$&#10;v_{i}&#10;$&#10;&#10;\end{document}"/>
  <p:tag name="IGUANATEXSIZE" val="18"/>
  <p:tag name="IGUANATEXCURSOR" val="9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00,112"/>
  <p:tag name="LATEXADDIN" val="\documentclass{article}&#10;\usepackage{amsmath, amsfonts}&#10;\pagestyle{empty}&#10;\begin{document}&#10;&#10;&#10;$&#10;dist[v] - \pi(s) + \pi(v)&#10;$&#10;&#10;\end{document}"/>
  <p:tag name="IGUANATEXSIZE" val="18"/>
  <p:tag name="IGUANATEXCURSOR" val="11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20,8849"/>
  <p:tag name="LATEXADDIN" val="\documentclass{article}&#10;\usepackage{amsmath, amsfonts}&#10;\pagestyle{empty}&#10;\begin{document}&#10;&#10;&#10;$&#10;\pi(v) = 0 \text{,  } \forall v \in V&#10;$&#10;&#10;\end{document}"/>
  <p:tag name="IGUANATEXSIZE" val="20"/>
  <p:tag name="IGUANATEXCURSOR" val="131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84,852"/>
  <p:tag name="LATEXADDIN" val="\documentclass{article}&#10;\usepackage{amsmath, amsfonts}&#10;\pagestyle{empty}&#10;\begin{document}&#10;&#10;&#10;$&#10;\pi(v) = d(v,t) \text{,  } \forall v \in V&#10;$&#10;&#10;\end{document}"/>
  <p:tag name="IGUANATEXSIZE" val="20"/>
  <p:tag name="IGUANATEXCURSOR" val="136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72,1409"/>
  <p:tag name="LATEXADDIN" val="\documentclass{article}&#10;\usepackage{amsmath, amsfonts}&#10;\pagestyle{empty}&#10;\begin{document}&#10;&#10;&#10;$&#10;(\lambda_{1}, \ldots, \lambda_{k}) \in V&#10;$&#10;&#10;\end{document}"/>
  <p:tag name="IGUANATEXSIZE" val="20"/>
  <p:tag name="IGUANATEXCURSOR" val="13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29,096"/>
  <p:tag name="LATEXADDIN" val="\documentclass{article}&#10;\usepackage{amsmath, amsfonts}&#10;\pagestyle{empty}&#10;\begin{document}&#10;&#10;&#10;$&#10;\pi(v) = d(\lambda, t) - d(\lambda, v)&#10;$&#10;&#10;\end{document}"/>
  <p:tag name="IGUANATEXSIZE" val="18"/>
  <p:tag name="IGUANATEXCURSOR" val="13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16,835"/>
  <p:tag name="LATEXADDIN" val="\documentclass{article}&#10;\usepackage{amsmath, amsfonts}&#10;\pagestyle{empty}&#10;\begin{document}&#10;&#10;&#10;$&#10;d(v,t) \geq d(\lambda, t) - d(\lambda, v)&#10;$&#10;&#10;\end{document}"/>
  <p:tag name="IGUANATEXSIZE" val="14"/>
  <p:tag name="IGUANATEXCURSOR" val="13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16,835"/>
  <p:tag name="LATEXADDIN" val="\documentclass{article}&#10;\usepackage{amsmath, amsfonts}&#10;\pagestyle{empty}&#10;\begin{document}&#10;&#10;&#10;$&#10;d(v,t) \geq d(v, \lambda) - d(t, \lambda)&#10;$&#10;&#10;\end{document}"/>
  <p:tag name="IGUANATEXSIZE" val="14"/>
  <p:tag name="IGUANATEXCURSOR" val="12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90,964"/>
  <p:tag name="LATEXADDIN" val="\documentclass{article}&#10;\usepackage{amsmath, amsfonts}&#10;\pagestyle{empty}&#10;\begin{document}&#10;&#10;&#10;$&#10;max(d(\lambda, t) - d(\lambda, v), d(v, \lambda) - d(t, \lambda))  \text{,   } \forall \lambda&#10;$&#10;&#10;\end{document}"/>
  <p:tag name="IGUANATEXSIZE" val="18"/>
  <p:tag name="IGUANATEXCURSOR" val="18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71,9535"/>
  <p:tag name="LATEXADDIN" val="\documentclass{article}&#10;\usepackage{amsmath}&#10;\pagestyle{empty}&#10;\begin{document}&#10;&#10;&#10;$\mathcal{L}_{0} \in \mathcal{L}$&#10;&#10;\end{document}"/>
  <p:tag name="IGUANATEXSIZE" val="20"/>
  <p:tag name="IGUANATEXCURSOR" val="11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532,059"/>
  <p:tag name="LATEXADDIN" val="\documentclass{article}&#10;\usepackage{amsmath, amsfonts}&#10;\pagestyle{empty}&#10;\begin{document}&#10;&#10;&#10;$&#10;e^{F} = (u,v) \rightarrow u \in \lambda_{0} \text{,   } v \in \lambda_{i} &#10;$&#10;&#10;\end{document}"/>
  <p:tag name="IGUANATEXSIZE" val="20"/>
  <p:tag name="IGUANATEXCURSOR" val="16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9,9738"/>
  <p:tag name="LATEXADDIN" val="\documentclass{article}&#10;\usepackage{amsmath, amsfonts}&#10;\pagestyle{empty}&#10;\begin{document}&#10;&#10;&#10;$&#10;v_{i+1} &#10;$&#10;&#10;\end{document}"/>
  <p:tag name="IGUANATEXSIZE" val="18"/>
  <p:tag name="IGUANATEXCURSOR" val="10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534,308"/>
  <p:tag name="LATEXADDIN" val="\documentclass{article}&#10;\usepackage{amsmath, amsfonts}&#10;\pagestyle{empty}&#10;\begin{document}&#10;&#10;&#10;$&#10;e^{B} = (u,v) \rightarrow u \in \lambda_{i} \text{,  } v \in \lambda_{0}&#10;$&#10;&#10;\end{document}"/>
  <p:tag name="IGUANATEXSIZE" val="20"/>
  <p:tag name="IGUANATEXCURSOR" val="166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89,4263"/>
  <p:tag name="LATEXADDIN" val="\documentclass{article}&#10;\usepackage{amsmath, amsfonts}&#10;\pagestyle{empty}&#10;\begin{document}&#10;&#10;&#10;$&#10;\lambda_{i} \text{, } \forall i \leq |\lambda|&#10;$&#10;&#10;\end{document}"/>
  <p:tag name="IGUANATEXSIZE" val="20"/>
  <p:tag name="IGUANATEXCURSOR" val="14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1078,365"/>
  <p:tag name="LATEXADDIN" val="\documentclass{article}&#10;\usepackage{amsmath}&#10;\pagestyle{empty}&#10;\begin{document}&#10;&#10;&#10;$&#10;\hat{\omega}(e) = \sum_{i=1}^{\mathcal{M}}c_{i}\omega_{i}(e)&#10;$&#10;&#10;\end{document}"/>
  <p:tag name="IGUANATEXSIZE" val="18"/>
  <p:tag name="IGUANATEXCURSOR" val="14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49,269"/>
  <p:tag name="LATEXADDIN" val="\documentclass{article}&#10;\usepackage{amsmath}&#10;\pagestyle{empty}&#10;\begin{document}&#10;&#10;&#10;$&#10;min_{x \in X}{f(x)} = (f_{1}(x), \ldots, f_{\mathcal{M}}(x))&#10;$&#10;&#10;\end{document}"/>
  <p:tag name="IGUANATEXSIZE" val="18"/>
  <p:tag name="IGUANATEXCURSOR" val="8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0,24"/>
  <p:tag name="LATEXADDIN" val="\documentclass{article}&#10;\usepackage{amsmath, amsfonts}&#10;\pagestyle{empty}&#10;\begin{document}&#10;&#10;&#10;$&#10;c_{i}&#10;$&#10;&#10;\end{document}"/>
  <p:tag name="IGUANATEXSIZE" val="14"/>
  <p:tag name="IGUANATEXCURSOR" val="99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136,4829"/>
  <p:tag name="LATEXADDIN" val="\documentclass{article}&#10;\usepackage{amsmath, amsfonts}&#10;\pagestyle{empty}&#10;\begin{document}&#10;&#10;&#10;$&#10;\mathcal{M}&#10;$&#10;&#10;\end{document}"/>
  <p:tag name="IGUANATEXSIZE" val="20"/>
  <p:tag name="IGUANATEXCURSOR" val="10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0,9674"/>
  <p:tag name="LATEXADDIN" val="\documentclass{article}&#10;\usepackage{amsmath, amsfonts}&#10;\pagestyle{empty}&#10;\begin{document}&#10;&#10;&#10;$&#10;\omega_{i}(e)&#10;$&#10;&#10;\end{document}"/>
  <p:tag name="IGUANATEXSIZE" val="20"/>
  <p:tag name="IGUANATEXCURSOR" val="10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901,3873"/>
  <p:tag name="LATEXADDIN" val="\documentclass{article}&#10;\usepackage{amsmath, amsfonts}&#10;\pagestyle{empty}&#10;\begin{document}&#10;&#10;&#10;$&#10;f : x \in X \rightarrow \mathbb{R}^{\mathcal{M}}&#10;$&#10;&#10;\end{document}"/>
  <p:tag name="IGUANATEXSIZE" val="20"/>
  <p:tag name="IGUANATEXCURSOR" val="14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136,4829"/>
  <p:tag name="LATEXADDIN" val="\documentclass{article}&#10;\usepackage{amsmath, amsfonts}&#10;\pagestyle{empty}&#10;\begin{document}&#10;&#10;&#10;$&#10;\mathcal{M}&#10;$&#10;&#10;\end{document}"/>
  <p:tag name="IGUANATEXSIZE" val="20"/>
  <p:tag name="IGUANATEXCURSOR" val="10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2521,185"/>
  <p:tag name="LATEXADDIN" val="\documentclass{article}&#10;\usepackage{amsmath, amsfonts}&#10;\pagestyle{empty}&#10;\begin{document}&#10;&#10;&#10;$&#10;\textit{length km} = \sum_{i=0}^{k-1}haversine(coord_{i}, coord_{i+1})&#10;$&#10;&#10;\end{document}"/>
  <p:tag name="IGUANATEXSIZE" val="20"/>
  <p:tag name="IGUANATEXCURSOR" val="16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700,4124"/>
  <p:tag name="LATEXADDIN" val="\documentclass{article}&#10;\usepackage{amsmath, amsfonts}&#10;\pagestyle{empty}&#10;\begin{document}&#10;&#10;&#10;$&#10;1 \leq i &lt; k - 1&#10;$&#10;&#10;\end{document}"/>
  <p:tag name="IGUANATEXSIZE" val="18"/>
  <p:tag name="IGUANATEXCURSOR" val="11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118"/>
  <p:tag name="ORIGINALWIDTH" val="3643,044"/>
  <p:tag name="LATEXADDIN" val="\documentclass{article}&#10;\usepackage{amsmath, amsfonts}&#10;\pagestyle{empty}&#10;\begin{document}&#10;&#10;&#10;$&#10;\textit{haversine} = 2r \arcsin{\left(\sqrt{\sin^{2}{\left(\frac{\phi_{2}-\phi_{1}}{2}\right) + \cos{\phi_{1}}\cos{\phi_{2}}\sin^{2}{\left(\frac{\varphi_{2} - \varphi_{1}}{2}\right)}}}\right)}&#10;$&#10;&#10;\end{document}"/>
  <p:tag name="IGUANATEXSIZE" val="20"/>
  <p:tag name="IGUANATEXCURSOR" val="286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,4747"/>
  <p:tag name="ORIGINALWIDTH" val="1803,525"/>
  <p:tag name="LATEXADDIN" val="\documentclass{article}&#10;\usepackage{amsmath, amsfonts}&#10;\pagestyle{empty}&#10;\begin{document}&#10;&#10;&#10;$&#10;\frac{\sum_{v \in V} \max (d(\lambda,t) - d(\lambda,v), d(v,\lambda) - d(t,\lambda))}{|V|}&#10;$&#10;&#10;\end{document}"/>
  <p:tag name="IGUANATEXSIZE" val="20"/>
  <p:tag name="IGUANATEXCURSOR" val="18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405,6993"/>
  <p:tag name="LATEXADDIN" val="\documentclass{article}&#10;\usepackage{amsmath, amsfonts}&#10;\pagestyle{empty}&#10;\begin{document}&#10;&#10;&#10;$&#10;\mathcal{O}(|V|^{2})&#10;$&#10;&#10;\end{document}"/>
  <p:tag name="IGUANATEXSIZE" val="12"/>
  <p:tag name="IGUANATEXCURSOR" val="11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00,112"/>
  <p:tag name="LATEXADDIN" val="\documentclass{article}&#10;\usepackage{amsmath, amsfonts}&#10;\pagestyle{empty}&#10;\begin{document}&#10;&#10;&#10;$&#10;\mathcal{O}((|E| + |V|)log|V|)&#10;$&#10;&#10;\end{document}"/>
  <p:tag name="IGUANATEXSIZE" val="20"/>
  <p:tag name="IGUANATEXCURSOR" val="12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03,375"/>
  <p:tag name="LATEXADDIN" val="\documentclass{article}&#10;\usepackage{amsmath, amsfonts}&#10;\pagestyle{empty}&#10;\begin{document}&#10;&#10;&#10;$&#10;\mathcal{O}(|E| + |V|log|V|)&#10;$&#10;&#10;\end{document}"/>
  <p:tag name="IGUANATEXSIZE" val="20"/>
  <p:tag name="IGUANATEXCURSOR" val="122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041,245"/>
  <p:tag name="LATEXADDIN" val="\documentclass{article}&#10;\usepackage{amsmath, amsfonts}&#10;\pagestyle{empty}&#10;\begin{document}&#10;&#10;&#10;$&#10;max(dx, dy) + (\sqrt{2}-1)*min(dx, dy)&#10;$&#10;&#10;\end{document}"/>
  <p:tag name="IGUANATEXSIZE" val="20"/>
  <p:tag name="IGUANATEXCURSOR" val="13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20,547"/>
  <p:tag name="LATEXADDIN" val="\documentclass{article}&#10;\usepackage{amsmath, amsfonts}&#10;\pagestyle{empty}&#10;\begin{document}&#10;&#10;&#10;$&#10;dx = |x2 - x1| \text{, } dy = |y2 - y1|&#10;$&#10;&#10;\end{document}"/>
  <p:tag name="IGUANATEXSIZE" val="20"/>
  <p:tag name="IGUANATEXCURSOR" val="12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88,864"/>
  <p:tag name="LATEXADDIN" val="\documentclass{article}&#10;\usepackage{amsmath, amsfonts}&#10;\pagestyle{empty}&#10;\begin{document}&#10;&#10;&#10;$&#10;|x2 - x1| + |y2 - y1|&#10;$&#10;&#10;\end{document}"/>
  <p:tag name="IGUANATEXSIZE" val="20"/>
  <p:tag name="IGUANATEXCURSOR" val="115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395,575"/>
  <p:tag name="LATEXADDIN" val="\documentclass{article}&#10;\usepackage{amsmath, amsfonts}&#10;\pagestyle{empty}&#10;\begin{document}&#10;&#10;&#10;$&#10;\sqrt{(x2 - x1)^{2} + (y2 - y1)^{2}}&#10;$&#10;&#10;\end{document}"/>
  <p:tag name="IGUANATEXSIZE" val="20"/>
  <p:tag name="IGUANATEXCURSOR" val="13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55,831"/>
  <p:tag name="LATEXADDIN" val="\documentclass{article}&#10;\usepackage{amsmath, amsfonts}&#10;\pagestyle{empty}&#10;\begin{document}&#10;&#10;&#10;$&#10;x = (x1, x2) \text{, } y = (y1, y2)&#10;$&#10;&#10;\end{document}"/>
  <p:tag name="IGUANATEXSIZE" val="20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29,6588"/>
  <p:tag name="LATEXADDIN" val="\documentclass{article}&#10;\usepackage{amsmath, amsfonts}&#10;\pagestyle{empty}&#10;\begin{document}&#10;&#10;&#10;$&#10;e_{i} = (v_{i}, v_{i+1})&#10;$&#10;&#10;\end{document}"/>
  <p:tag name="IGUANATEXSIZE" val="20"/>
  <p:tag name="IGUANATEXCURSOR" val="11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1078,365"/>
  <p:tag name="LATEXADDIN" val="\documentclass{article}&#10;\usepackage{amsmath, amsfonts}&#10;\pagestyle{empty}&#10;\begin{document}&#10;&#10;&#10;$&#10;\hat{\omega}(e) = \sum_{i=1}^{\mathcal{M}}c_{i}\omega_{i}(e)&#10;$&#10;&#10;\end{document}"/>
  <p:tag name="IGUANATEXSIZE" val="20"/>
  <p:tag name="IGUANATEXCURSOR" val="15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68,9539"/>
  <p:tag name="LATEXADDIN" val="\documentclass{article}&#10;\usepackage{amsmath, amsfonts}&#10;\pagestyle{empty}&#10;\begin{document}&#10;&#10;&#10;$&#10;\mathcal{M} = 2&#10;$&#10;&#10;\end{document}"/>
  <p:tag name="IGUANATEXSIZE" val="16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37,008"/>
  <p:tag name="LATEXADDIN" val="\documentclass{article}&#10;\usepackage{amsmath, amsfonts}&#10;\pagestyle{empty}&#10;\begin{document}&#10;&#10;&#10;$&#10;\hat{\omega}(e) = c_{1} \times Time(e) + c_{2} \times Cost(e)&#10;$&#10;&#10;\end{document}"/>
  <p:tag name="IGUANATEXSIZE" val="16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94,451"/>
  <p:tag name="LATEXADDIN" val="\documentclass{article}&#10;\usepackage{amsmath, amsfonts}&#10;\pagestyle{empty}&#10;\begin{document}&#10;&#10;&#10;$&#10;\omega_{1} = Time = 3600 \times length\_km / edge\_speed&#10;$&#10;&#10;\end{document}"/>
  <p:tag name="IGUANATEXSIZE" val="16"/>
  <p:tag name="IGUANATEXCURSOR" val="150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521,56"/>
  <p:tag name="LATEXADDIN" val="\documentclass{article}&#10;\usepackage{amsmath, amsfonts}&#10;\pagestyle{empty}&#10;\begin{document}&#10;&#10;&#10;$&#10;\omega_{2} = Cost = length\_km / 100 \times car\_consumption \times gas\_price\_km&#10;$&#10;&#10;\end{document}"/>
  <p:tag name="IGUANATEXSIZE" val="20"/>
  <p:tag name="IGUANATEXCURSOR" val="176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812,8984"/>
  <p:tag name="LATEXADDIN" val="\documentclass{article}&#10;\usepackage{amsmath, amsfonts}&#10;\pagestyle{empty}&#10;\begin{document}&#10;&#10;&#10;$&#10;c_{2} = 1 \rightarrow \omega_{2} \leadsto &#10;$&#10;&#10;\end{document}"/>
  <p:tag name="IGUANATEXSIZE" val="18"/>
  <p:tag name="IGUANATEXCURSOR" val="128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15,898"/>
  <p:tag name="LATEXADDIN" val="\documentclass{article}&#10;\usepackage{amsmath, amsfonts}&#10;\pagestyle{empty}&#10;\begin{document}&#10;&#10;&#10;$&#10;c_{2} &gt; 1 \rightarrow \omega_{2} \nearrow&#10;$&#10;&#10;\end{document}"/>
  <p:tag name="IGUANATEXSIZE" val="18"/>
  <p:tag name="IGUANATEXCURSOR" val="127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043,87"/>
  <p:tag name="LATEXADDIN" val="\documentclass{article}&#10;\usepackage{amsmath, amsfonts}&#10;\pagestyle{empty}&#10;\begin{document}&#10;&#10;&#10;$&#10;0 \leq c_{2} &lt; 1 \rightarrow \omega_{2} \searrow&#10;$&#10;&#10;\end{document}"/>
  <p:tag name="IGUANATEXSIZE" val="18"/>
  <p:tag name="IGUANATEXCURSOR" val="13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,48779"/>
  <p:tag name="ORIGINALWIDTH" val="512,186"/>
  <p:tag name="LATEXADDIN" val="\documentclass{article}&#10;\usepackage{amsmath, amsfonts}&#10;\pagestyle{empty}&#10;\begin{document}&#10;&#10;&#10;$&#10;\omega_{2} = cost&#10;$&#10;&#10;\end{document}"/>
  <p:tag name="IGUANATEXSIZE" val="18"/>
  <p:tag name="IGUANATEXCURSOR" val="111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37,008"/>
  <p:tag name="LATEXADDIN" val="\documentclass{article}&#10;\usepackage{amsmath, amsfonts}&#10;\pagestyle{empty}&#10;\begin{document}&#10;&#10;&#10;$&#10;\hat{\omega}(e) = c_{1} \times Time(e) + c_{2} \times Cost(e)&#10;$&#10;&#10;\end{document}"/>
  <p:tag name="IGUANATEXSIZE" val="16"/>
  <p:tag name="IGUANATEXCURSOR" val="94"/>
  <p:tag name="TRANSPARENCY" val="Vrai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13B32"/>
      </a:dk2>
      <a:lt2>
        <a:srgbClr val="E8E5E2"/>
      </a:lt2>
      <a:accent1>
        <a:srgbClr val="81A6C7"/>
      </a:accent1>
      <a:accent2>
        <a:srgbClr val="6CAEB2"/>
      </a:accent2>
      <a:accent3>
        <a:srgbClr val="78AD9A"/>
      </a:accent3>
      <a:accent4>
        <a:srgbClr val="6BB07B"/>
      </a:accent4>
      <a:accent5>
        <a:srgbClr val="83AD79"/>
      </a:accent5>
      <a:accent6>
        <a:srgbClr val="91AA68"/>
      </a:accent6>
      <a:hlink>
        <a:srgbClr val="9F7C5D"/>
      </a:hlink>
      <a:folHlink>
        <a:srgbClr val="7F7F7F"/>
      </a:folHlink>
    </a:clrScheme>
    <a:fontScheme name="Personnalisé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7566</TotalTime>
  <Words>7249</Words>
  <Application>Microsoft Office PowerPoint</Application>
  <PresentationFormat>Grand écran</PresentationFormat>
  <Paragraphs>1091</Paragraphs>
  <Slides>48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8" baseType="lpstr">
      <vt:lpstr>Adobe Kaiti Std R</vt:lpstr>
      <vt:lpstr>Arial</vt:lpstr>
      <vt:lpstr>Calibri</vt:lpstr>
      <vt:lpstr>Calibri Light</vt:lpstr>
      <vt:lpstr>LMMono9-Regular</vt:lpstr>
      <vt:lpstr>LMRoman10-Regular</vt:lpstr>
      <vt:lpstr>Roboto Light</vt:lpstr>
      <vt:lpstr>Roboto Medium</vt:lpstr>
      <vt:lpstr>Wingdings</vt:lpstr>
      <vt:lpstr>RetrospectVTI</vt:lpstr>
      <vt:lpstr>A*, Landmarks, and Triangle inequality (ALT) shortest path speed-up technique for  Bi-modal User-adapted road networks</vt:lpstr>
      <vt:lpstr>Introduction</vt:lpstr>
      <vt:lpstr>Introduction</vt:lpstr>
      <vt:lpstr>Shortest path problem</vt:lpstr>
      <vt:lpstr>Shortest path problem</vt:lpstr>
      <vt:lpstr>State of the art</vt:lpstr>
      <vt:lpstr>Simple algorithms</vt:lpstr>
      <vt:lpstr>Dijkstra’s algorithm (simplified version) </vt:lpstr>
      <vt:lpstr>Dijkstra’s algorithm (simplified version) </vt:lpstr>
      <vt:lpstr>Speed-up techniques</vt:lpstr>
      <vt:lpstr>Bidirectional search</vt:lpstr>
      <vt:lpstr>ALT (1)</vt:lpstr>
      <vt:lpstr>ALT (2)</vt:lpstr>
      <vt:lpstr>ALT (3)</vt:lpstr>
      <vt:lpstr>Speed-up techniques</vt:lpstr>
      <vt:lpstr>Multi-modal routing</vt:lpstr>
      <vt:lpstr>Multi-modal routing</vt:lpstr>
      <vt:lpstr>User preferences</vt:lpstr>
      <vt:lpstr>Experiments</vt:lpstr>
      <vt:lpstr>Data acquisition</vt:lpstr>
      <vt:lpstr>Parsing &amp; preprocessing</vt:lpstr>
      <vt:lpstr>Graphs</vt:lpstr>
      <vt:lpstr>Plots metrics</vt:lpstr>
      <vt:lpstr>Experiments – Single-modal</vt:lpstr>
      <vt:lpstr>Exp 1</vt:lpstr>
      <vt:lpstr>Exp 2</vt:lpstr>
      <vt:lpstr>Exp 3</vt:lpstr>
      <vt:lpstr>Exp 4</vt:lpstr>
      <vt:lpstr>Exp 5</vt:lpstr>
      <vt:lpstr>Exp 5</vt:lpstr>
      <vt:lpstr>Exp 6</vt:lpstr>
      <vt:lpstr>Exp 6</vt:lpstr>
      <vt:lpstr>Experiment 7 – Multi-modal</vt:lpstr>
      <vt:lpstr>Exp 7</vt:lpstr>
      <vt:lpstr>Exp 7</vt:lpstr>
      <vt:lpstr>Experiments (8-9-10) – Multi-modal network</vt:lpstr>
      <vt:lpstr>Exp 8</vt:lpstr>
      <vt:lpstr>Exp 8</vt:lpstr>
      <vt:lpstr>Experiments (9-10) – Multi-modal network</vt:lpstr>
      <vt:lpstr>Exp 9</vt:lpstr>
      <vt:lpstr>Exp 9</vt:lpstr>
      <vt:lpstr>Exp 9</vt:lpstr>
      <vt:lpstr>Exp 10 (final)</vt:lpstr>
      <vt:lpstr>Exp 10</vt:lpstr>
      <vt:lpstr>Conclusion</vt:lpstr>
      <vt:lpstr>Conclusions</vt:lpstr>
      <vt:lpstr>Further work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A*, Landmarks, and Triangle inequality (ALT) shortest path speedup technique for Bi-modal User-adapted road networks</dc:title>
  <dc:creator>HENEFFE  Alexandre</dc:creator>
  <cp:lastModifiedBy>HENEFFE  Alexandre</cp:lastModifiedBy>
  <cp:revision>666</cp:revision>
  <dcterms:created xsi:type="dcterms:W3CDTF">2021-08-20T10:39:36Z</dcterms:created>
  <dcterms:modified xsi:type="dcterms:W3CDTF">2021-08-31T07:07:06Z</dcterms:modified>
</cp:coreProperties>
</file>